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7" r:id="rId2"/>
  </p:sldMasterIdLst>
  <p:notesMasterIdLst>
    <p:notesMasterId r:id="rId55"/>
  </p:notesMasterIdLst>
  <p:handoutMasterIdLst>
    <p:handoutMasterId r:id="rId56"/>
  </p:handoutMasterIdLst>
  <p:sldIdLst>
    <p:sldId id="995" r:id="rId3"/>
    <p:sldId id="652" r:id="rId4"/>
    <p:sldId id="996" r:id="rId5"/>
    <p:sldId id="893" r:id="rId6"/>
    <p:sldId id="896" r:id="rId7"/>
    <p:sldId id="997" r:id="rId8"/>
    <p:sldId id="998" r:id="rId9"/>
    <p:sldId id="999" r:id="rId10"/>
    <p:sldId id="954" r:id="rId11"/>
    <p:sldId id="956" r:id="rId12"/>
    <p:sldId id="957" r:id="rId13"/>
    <p:sldId id="1000" r:id="rId14"/>
    <p:sldId id="899" r:id="rId15"/>
    <p:sldId id="842" r:id="rId16"/>
    <p:sldId id="904" r:id="rId17"/>
    <p:sldId id="903" r:id="rId18"/>
    <p:sldId id="905" r:id="rId19"/>
    <p:sldId id="964" r:id="rId20"/>
    <p:sldId id="966" r:id="rId21"/>
    <p:sldId id="967" r:id="rId22"/>
    <p:sldId id="968" r:id="rId23"/>
    <p:sldId id="969" r:id="rId24"/>
    <p:sldId id="974" r:id="rId25"/>
    <p:sldId id="911" r:id="rId26"/>
    <p:sldId id="976" r:id="rId27"/>
    <p:sldId id="913" r:id="rId28"/>
    <p:sldId id="914" r:id="rId29"/>
    <p:sldId id="844" r:id="rId30"/>
    <p:sldId id="915" r:id="rId31"/>
    <p:sldId id="845" r:id="rId32"/>
    <p:sldId id="985" r:id="rId33"/>
    <p:sldId id="986" r:id="rId34"/>
    <p:sldId id="987" r:id="rId35"/>
    <p:sldId id="988" r:id="rId36"/>
    <p:sldId id="989" r:id="rId37"/>
    <p:sldId id="990" r:id="rId38"/>
    <p:sldId id="991" r:id="rId39"/>
    <p:sldId id="992" r:id="rId40"/>
    <p:sldId id="993" r:id="rId41"/>
    <p:sldId id="994" r:id="rId42"/>
    <p:sldId id="918" r:id="rId43"/>
    <p:sldId id="920" r:id="rId44"/>
    <p:sldId id="921" r:id="rId45"/>
    <p:sldId id="922" r:id="rId46"/>
    <p:sldId id="759" r:id="rId47"/>
    <p:sldId id="951" r:id="rId48"/>
    <p:sldId id="927" r:id="rId49"/>
    <p:sldId id="846" r:id="rId50"/>
    <p:sldId id="760" r:id="rId51"/>
    <p:sldId id="979" r:id="rId52"/>
    <p:sldId id="929" r:id="rId53"/>
    <p:sldId id="930" r:id="rId54"/>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71" autoAdjust="0"/>
    <p:restoredTop sz="97222" autoAdjust="0"/>
  </p:normalViewPr>
  <p:slideViewPr>
    <p:cSldViewPr>
      <p:cViewPr varScale="1">
        <p:scale>
          <a:sx n="112" d="100"/>
          <a:sy n="112" d="100"/>
        </p:scale>
        <p:origin x="12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 KRPP</a:t>
            </a: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 KRPP</a:t>
            </a: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solidFill>
                  <a:srgbClr val="000000"/>
                </a:solidFill>
              </a:rPr>
              <a:pPr eaLnBrk="1" hangingPunct="1">
                <a:spcBef>
                  <a:spcPct val="0"/>
                </a:spcBef>
              </a:pPr>
              <a:t>1</a:t>
            </a:fld>
            <a:endParaRPr lang="el-GR" altLang="el-GR"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smtClean="0"/>
          </a:p>
        </p:txBody>
      </p:sp>
      <p:sp>
        <p:nvSpPr>
          <p:cNvPr id="2" name="Footer Placeholder 1"/>
          <p:cNvSpPr>
            <a:spLocks noGrp="1"/>
          </p:cNvSpPr>
          <p:nvPr>
            <p:ph type="ftr" sz="quarter" idx="10"/>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68365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39</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40</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35</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36</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37</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38</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9986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solidFill>
                  <a:srgbClr val="000000"/>
                </a:solidFill>
              </a:rPr>
              <a:pPr/>
              <a:t>‹#›</a:t>
            </a:fld>
            <a:endParaRPr lang="el-GR" sz="1200" b="1" dirty="0">
              <a:solidFill>
                <a:srgbClr val="000000"/>
              </a:solidFill>
            </a:endParaRPr>
          </a:p>
        </p:txBody>
      </p:sp>
    </p:spTree>
    <p:extLst>
      <p:ext uri="{BB962C8B-B14F-4D97-AF65-F5344CB8AC3E}">
        <p14:creationId xmlns:p14="http://schemas.microsoft.com/office/powerpoint/2010/main" val="394553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solidFill>
                  <a:srgbClr val="000000"/>
                </a:solidFill>
              </a:rPr>
              <a:pPr>
                <a:defRPr/>
              </a:pPr>
              <a:t>‹#›</a:t>
            </a:fld>
            <a:endParaRPr lang="el-GR" altLang="en-US">
              <a:solidFill>
                <a:srgbClr val="000000"/>
              </a:solidFill>
            </a:endParaRPr>
          </a:p>
        </p:txBody>
      </p:sp>
    </p:spTree>
    <p:extLst>
      <p:ext uri="{BB962C8B-B14F-4D97-AF65-F5344CB8AC3E}">
        <p14:creationId xmlns:p14="http://schemas.microsoft.com/office/powerpoint/2010/main" val="3057107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solidFill>
                  <a:srgbClr val="000000"/>
                </a:solidFill>
              </a:rPr>
              <a:t>Departamenti per Trajnime / KRPP</a:t>
            </a:r>
            <a:endParaRPr lang="en-US">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603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theme" Target="../theme/theme2.xml"/><Relationship Id="rId10" Type="http://schemas.openxmlformats.org/officeDocument/2006/relationships/image" Target="../media/image4.png"/><Relationship Id="rId4" Type="http://schemas.openxmlformats.org/officeDocument/2006/relationships/slideLayout" Target="../slideLayouts/slideLayout7.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261642570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smtClean="0">
                <a:solidFill>
                  <a:srgbClr val="FFFFFF"/>
                </a:solidFill>
              </a:rPr>
              <a:t>Shkurt, 2016</a:t>
            </a:r>
            <a:endParaRPr lang="sq-AL" altLang="en-US" b="1" dirty="0">
              <a:solidFill>
                <a:srgbClr val="FFFFFF"/>
              </a:solidFill>
            </a:endParaRPr>
          </a:p>
        </p:txBody>
      </p:sp>
      <p:sp>
        <p:nvSpPr>
          <p:cNvPr id="9" name="Rectangle 12"/>
          <p:cNvSpPr>
            <a:spLocks noChangeArrowheads="1"/>
          </p:cNvSpPr>
          <p:nvPr/>
        </p:nvSpPr>
        <p:spPr bwMode="auto">
          <a:xfrm>
            <a:off x="2648090" y="2492375"/>
            <a:ext cx="531587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smtClean="0">
                <a:solidFill>
                  <a:srgbClr val="FFFFFF"/>
                </a:solidFill>
              </a:rPr>
              <a:t>Prokurimi</a:t>
            </a:r>
            <a:r>
              <a:rPr lang="sq-AL" altLang="en-US" sz="3200" b="1" dirty="0" smtClean="0">
                <a:solidFill>
                  <a:srgbClr val="FFFFFF"/>
                </a:solidFill>
              </a:rPr>
              <a:t> i SHERBIME</a:t>
            </a:r>
            <a:r>
              <a:rPr lang="en-US" altLang="en-US" sz="3200" b="1" dirty="0" smtClean="0">
                <a:solidFill>
                  <a:srgbClr val="FFFFFF"/>
                </a:solidFill>
              </a:rPr>
              <a:t>M</a:t>
            </a:r>
            <a:r>
              <a:rPr lang="sq-AL" altLang="en-US" sz="3200" b="1" dirty="0" smtClean="0">
                <a:solidFill>
                  <a:srgbClr val="FFFFFF"/>
                </a:solidFill>
              </a:rPr>
              <a:t>VE</a:t>
            </a:r>
            <a:endParaRPr lang="sq-AL" altLang="en-US" sz="3200" b="1" dirty="0">
              <a:solidFill>
                <a:srgbClr val="FFFFFF"/>
              </a:solidFill>
            </a:endParaRPr>
          </a:p>
        </p:txBody>
      </p:sp>
      <p:sp>
        <p:nvSpPr>
          <p:cNvPr id="2" name="Rectangle 1"/>
          <p:cNvSpPr/>
          <p:nvPr/>
        </p:nvSpPr>
        <p:spPr>
          <a:xfrm>
            <a:off x="152400" y="2276954"/>
            <a:ext cx="8991600" cy="3608295"/>
          </a:xfrm>
          <a:prstGeom prst="rect">
            <a:avLst/>
          </a:prstGeom>
        </p:spPr>
        <p:txBody>
          <a:bodyPr wrap="square">
            <a:spAutoFit/>
          </a:bodyPr>
          <a:lstStyle/>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sq-AL" sz="3600" b="1" dirty="0">
                <a:solidFill>
                  <a:srgbClr val="002060"/>
                </a:solidFill>
                <a:latin typeface="Cambria" panose="02040503050406030204" pitchFamily="18" charset="0"/>
                <a:ea typeface="Cambria" panose="02040503050406030204" pitchFamily="18" charset="0"/>
              </a:rPr>
              <a:t>Menaxhimi i Kontratës </a:t>
            </a:r>
            <a:endParaRPr lang="sq-AL" sz="3600" b="1" dirty="0" smtClean="0">
              <a:solidFill>
                <a:srgbClr val="002060"/>
              </a:solidFill>
              <a:latin typeface="Cambria" panose="02040503050406030204" pitchFamily="18" charset="0"/>
              <a:ea typeface="Cambria" panose="02040503050406030204" pitchFamily="18" charset="0"/>
            </a:endParaRPr>
          </a:p>
          <a:p>
            <a:pPr algn="ctr">
              <a:lnSpc>
                <a:spcPct val="115000"/>
              </a:lnSpc>
              <a:spcBef>
                <a:spcPts val="1200"/>
              </a:spcBef>
              <a:spcAft>
                <a:spcPts val="0"/>
              </a:spcAft>
            </a:pPr>
            <a:r>
              <a:rPr lang="sq-AL"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Modul</a:t>
            </a:r>
            <a:r>
              <a:rPr lang="en-US"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sq-AL"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12 </a:t>
            </a:r>
            <a:r>
              <a:rPr lang="en-US"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sq-AL"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trajnimit</a:t>
            </a:r>
          </a:p>
          <a:p>
            <a:pPr algn="ctr">
              <a:lnSpc>
                <a:spcPct val="115000"/>
              </a:lnSpc>
              <a:spcBef>
                <a:spcPts val="1200"/>
              </a:spcBef>
              <a:spcAft>
                <a:spcPts val="0"/>
              </a:spcAft>
            </a:pPr>
            <a:r>
              <a:rPr lang="sq-AL"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2023 </a:t>
            </a:r>
          </a:p>
          <a:p>
            <a:pPr algn="ctr">
              <a:lnSpc>
                <a:spcPct val="115000"/>
              </a:lnSpc>
              <a:spcBef>
                <a:spcPts val="1200"/>
              </a:spcBef>
              <a:spcAft>
                <a:spcPts val="0"/>
              </a:spcAft>
            </a:pPr>
            <a:r>
              <a:rPr lang="sq-AL"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en-US"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838199"/>
            <a:ext cx="5029200" cy="609601"/>
          </a:xfrm>
          <a:prstGeom prst="rect">
            <a:avLst/>
          </a:prstGeom>
          <a:noFill/>
          <a:ln>
            <a:noFill/>
          </a:ln>
        </p:spPr>
      </p:pic>
    </p:spTree>
    <p:extLst>
      <p:ext uri="{BB962C8B-B14F-4D97-AF65-F5344CB8AC3E}">
        <p14:creationId xmlns:p14="http://schemas.microsoft.com/office/powerpoint/2010/main" val="706239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latin typeface="Cambria" panose="02040503050406030204" pitchFamily="18" charset="0"/>
                <a:ea typeface="Cambria" panose="02040503050406030204" pitchFamily="18" charset="0"/>
              </a:rPr>
              <a:t>Funksionet e Menaxherit të Projektit janë:</a:t>
            </a:r>
            <a:endParaRPr lang="en-US" sz="24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b="1" dirty="0">
                <a:latin typeface="Cambria" panose="02040503050406030204" pitchFamily="18" charset="0"/>
                <a:ea typeface="Cambria" panose="02040503050406030204" pitchFamily="18" charset="0"/>
              </a:rPr>
              <a:t>Menaxhoj obligimet dhe detyrat e Autoritetit Kontraktues </a:t>
            </a:r>
            <a:r>
              <a:rPr lang="sq-AL" sz="2000" dirty="0">
                <a:latin typeface="Cambria" panose="02040503050406030204" pitchFamily="18" charset="0"/>
                <a:ea typeface="Cambria" panose="02040503050406030204" pitchFamily="18" charset="0"/>
              </a:rPr>
              <a:t>të specifikuara në kontratë dhe sigurojë se operatori ekonomik kryen kontratën në përputhje me termat dhe kushtet e specifikuara në kontratë</a:t>
            </a:r>
            <a:r>
              <a:rPr lang="sq-AL" sz="2000"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sigurojë që operatori ekonomik i përmbush të gjitha obligimet e </a:t>
            </a:r>
            <a:r>
              <a:rPr lang="sq-AL" sz="2000" b="1" dirty="0" err="1" smtClean="0">
                <a:latin typeface="Cambria" panose="02040503050406030204" pitchFamily="18" charset="0"/>
                <a:ea typeface="Cambria" panose="02040503050406030204" pitchFamily="18" charset="0"/>
              </a:rPr>
              <a:t>performancës</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apo dërgesës 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sigurojë që operatori ekonomik e dorëzon tërë dokumentacionin </a:t>
            </a:r>
            <a:r>
              <a:rPr lang="sq-AL" sz="2000" dirty="0" smtClean="0">
                <a:latin typeface="Cambria" panose="02040503050406030204" pitchFamily="18" charset="0"/>
                <a:ea typeface="Cambria" panose="02040503050406030204" pitchFamily="18" charset="0"/>
              </a:rPr>
              <a:t>e kërkuar 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që </a:t>
            </a:r>
            <a:r>
              <a:rPr lang="en-US" sz="2000" dirty="0" smtClean="0">
                <a:latin typeface="Cambria" panose="02040503050406030204" pitchFamily="18" charset="0"/>
                <a:ea typeface="Cambria" panose="02040503050406030204" pitchFamily="18" charset="0"/>
              </a:rPr>
              <a:t>AK </a:t>
            </a:r>
            <a:r>
              <a:rPr lang="sq-AL" sz="2000" b="1" dirty="0" smtClean="0">
                <a:latin typeface="Cambria" panose="02040503050406030204" pitchFamily="18" charset="0"/>
                <a:ea typeface="Cambria" panose="02040503050406030204" pitchFamily="18" charset="0"/>
              </a:rPr>
              <a:t>i përmbush të gjitha pagesat dhe obligimet tjera </a:t>
            </a:r>
            <a:r>
              <a:rPr lang="sq-AL" sz="2000" dirty="0" smtClean="0">
                <a:latin typeface="Cambria" panose="02040503050406030204" pitchFamily="18" charset="0"/>
                <a:ea typeface="Cambria" panose="02040503050406030204" pitchFamily="18" charset="0"/>
              </a:rPr>
              <a:t>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se </a:t>
            </a:r>
            <a:r>
              <a:rPr lang="sq-AL" sz="2000" b="1" dirty="0" smtClean="0">
                <a:latin typeface="Cambria" panose="02040503050406030204" pitchFamily="18" charset="0"/>
                <a:ea typeface="Cambria" panose="02040503050406030204" pitchFamily="18" charset="0"/>
              </a:rPr>
              <a:t>ka kontroll adekuat të kostove, cilësisë, dhe kohës </a:t>
            </a:r>
            <a:r>
              <a:rPr lang="sq-AL" sz="2000" dirty="0" smtClean="0">
                <a:latin typeface="Cambria" panose="02040503050406030204" pitchFamily="18" charset="0"/>
                <a:ea typeface="Cambria" panose="02040503050406030204" pitchFamily="18" charset="0"/>
              </a:rPr>
              <a:t>aty ku është e përshtatshme;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që </a:t>
            </a:r>
            <a:r>
              <a:rPr lang="sq-AL" sz="2000" b="1" dirty="0" smtClean="0">
                <a:latin typeface="Cambria" panose="02040503050406030204" pitchFamily="18" charset="0"/>
                <a:ea typeface="Cambria" panose="02040503050406030204" pitchFamily="18" charset="0"/>
              </a:rPr>
              <a:t>të gjitha obligimet janë kompletuar </a:t>
            </a:r>
            <a:r>
              <a:rPr lang="sq-AL" sz="2000" dirty="0" smtClean="0">
                <a:latin typeface="Cambria" panose="02040503050406030204" pitchFamily="18" charset="0"/>
                <a:ea typeface="Cambria" panose="02040503050406030204" pitchFamily="18" charset="0"/>
              </a:rPr>
              <a:t>para mbylljes së dosjes së kontratës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Funksionet e Menaxherit të Projektit janë</a:t>
            </a:r>
            <a:r>
              <a:rPr lang="en-GB"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Të sigurojë </a:t>
            </a:r>
            <a:r>
              <a:rPr lang="sq-AL" sz="2000" b="1" dirty="0">
                <a:latin typeface="Cambria" panose="02040503050406030204" pitchFamily="18" charset="0"/>
                <a:ea typeface="Cambria" panose="02040503050406030204" pitchFamily="18" charset="0"/>
              </a:rPr>
              <a:t>që të gjitha regjistrat e menaxhimit të kontratës të mbahen dhe arkivohen siç kërkohet</a:t>
            </a:r>
            <a:r>
              <a:rPr lang="sq-AL" sz="2000" b="1" dirty="0" smtClean="0">
                <a:latin typeface="Cambria" panose="02040503050406030204" pitchFamily="18" charset="0"/>
                <a:ea typeface="Cambria" panose="02040503050406030204" pitchFamily="18" charset="0"/>
              </a:rPr>
              <a:t>;</a:t>
            </a:r>
            <a:endParaRPr lang="en-GB" sz="2000" b="1" dirty="0" smtClean="0">
              <a:solidFill>
                <a:srgbClr val="FF0000"/>
              </a:solidFill>
            </a:endParaRPr>
          </a:p>
          <a:p>
            <a:pPr lvl="0"/>
            <a:r>
              <a:rPr lang="sq-AL" sz="2000" b="1" dirty="0" smtClean="0">
                <a:latin typeface="Cambria" panose="02040503050406030204" pitchFamily="18" charset="0"/>
                <a:ea typeface="Cambria" panose="02040503050406030204" pitchFamily="18" charset="0"/>
              </a:rPr>
              <a:t>T’i </a:t>
            </a:r>
            <a:r>
              <a:rPr lang="sq-AL" sz="2000" b="1" dirty="0" smtClean="0">
                <a:latin typeface="Cambria" panose="02040503050406030204" pitchFamily="18" charset="0"/>
                <a:ea typeface="Cambria" panose="02040503050406030204" pitchFamily="18" charset="0"/>
              </a:rPr>
              <a:t>sigurojë detaje të plota të një ndryshimi të kërkuar të kontratës </a:t>
            </a:r>
            <a:r>
              <a:rPr lang="sq-AL" sz="2000" dirty="0" smtClean="0">
                <a:latin typeface="Cambria" panose="02040503050406030204" pitchFamily="18" charset="0"/>
                <a:ea typeface="Cambria" panose="02040503050406030204" pitchFamily="18" charset="0"/>
              </a:rPr>
              <a:t>Departamentit të Prokurimit dhe ta merr miratimin;</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menaxhojë dorëzimin </a:t>
            </a:r>
            <a:r>
              <a:rPr lang="sq-AL" sz="2000" dirty="0" smtClean="0">
                <a:latin typeface="Cambria" panose="02040503050406030204" pitchFamily="18" charset="0"/>
                <a:ea typeface="Cambria" panose="02040503050406030204" pitchFamily="18" charset="0"/>
              </a:rPr>
              <a:t>e procedurave të pranimit;</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Te jep detaje të plota për ndonjë ndërprerjeje të propozuar të kontratës </a:t>
            </a:r>
            <a:r>
              <a:rPr lang="sq-AL" sz="2000" dirty="0" smtClean="0">
                <a:latin typeface="Cambria" panose="02040503050406030204" pitchFamily="18" charset="0"/>
                <a:ea typeface="Cambria" panose="02040503050406030204" pitchFamily="18" charset="0"/>
              </a:rPr>
              <a:t>Departamentit të Prokurimi; dhe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T’i dorëzojë raportet mbi progresin ose kompletimin e një kont</a:t>
            </a:r>
            <a:r>
              <a:rPr lang="sq-AL" sz="2000" dirty="0" smtClean="0">
                <a:latin typeface="Cambria" panose="02040503050406030204" pitchFamily="18" charset="0"/>
                <a:ea typeface="Cambria" panose="02040503050406030204" pitchFamily="18" charset="0"/>
              </a:rPr>
              <a:t>rate siç kërkohet nga Departamenti i Prokurimit ose nga ZKA.</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marL="0" lvl="0" indent="0">
              <a:buNone/>
            </a:pPr>
            <a:endParaRPr lang="en-US" sz="2000" dirty="0"/>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11</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rPr>
              <a:t>Procesi për menaxhimin e kontratës</a:t>
            </a:r>
            <a:r>
              <a:rPr lang="en-GB" sz="2800" b="1" dirty="0" smtClean="0">
                <a:solidFill>
                  <a:srgbClr val="002060"/>
                </a:solidFill>
              </a:rPr>
              <a:t/>
            </a:r>
            <a:br>
              <a:rPr lang="en-GB" sz="2800" b="1" dirty="0" smtClean="0">
                <a:solidFill>
                  <a:srgbClr val="002060"/>
                </a:solidFill>
              </a:rPr>
            </a:br>
            <a:endParaRPr lang="en-GB" sz="2800" b="1" dirty="0">
              <a:solidFill>
                <a:srgbClr val="00206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0" y="12954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Menaxheri i Projektit </a:t>
            </a:r>
            <a:r>
              <a:rPr lang="sq-AL" sz="2000" b="1" dirty="0" smtClean="0">
                <a:latin typeface="Cambria" panose="02040503050406030204" pitchFamily="18" charset="0"/>
                <a:ea typeface="Cambria" panose="02040503050406030204" pitchFamily="18" charset="0"/>
              </a:rPr>
              <a:t>do t’i raportojë </a:t>
            </a:r>
            <a:r>
              <a:rPr lang="sq-AL" sz="2000" dirty="0" smtClean="0">
                <a:latin typeface="Cambria" panose="02040503050406030204" pitchFamily="18" charset="0"/>
                <a:ea typeface="Cambria" panose="02040503050406030204" pitchFamily="18" charset="0"/>
              </a:rPr>
              <a:t>Departamentit të Prokurimit:</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b="1" dirty="0" smtClean="0">
                <a:latin typeface="Cambria" panose="02040503050406030204" pitchFamily="18" charset="0"/>
                <a:ea typeface="Cambria" panose="02040503050406030204" pitchFamily="18" charset="0"/>
              </a:rPr>
              <a:t>çdo largim nga termat </a:t>
            </a:r>
            <a:r>
              <a:rPr lang="sq-AL" sz="2000" dirty="0" smtClean="0">
                <a:latin typeface="Cambria" panose="02040503050406030204" pitchFamily="18" charset="0"/>
                <a:ea typeface="Cambria" panose="02040503050406030204" pitchFamily="18" charset="0"/>
              </a:rPr>
              <a:t>dhe kushtet e kontratës</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dhe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b="1" dirty="0" smtClean="0">
                <a:latin typeface="Cambria" panose="02040503050406030204" pitchFamily="18" charset="0"/>
                <a:ea typeface="Cambria" panose="02040503050406030204" pitchFamily="18" charset="0"/>
              </a:rPr>
              <a:t>çdo ndryshim në kushtet e kontratës</a:t>
            </a:r>
            <a:r>
              <a:rPr lang="sq-AL" sz="2000" dirty="0" smtClean="0">
                <a:latin typeface="Cambria" panose="02040503050406030204" pitchFamily="18" charset="0"/>
                <a:ea typeface="Cambria" panose="02040503050406030204" pitchFamily="18" charset="0"/>
              </a:rPr>
              <a:t>, ose para ose gjatë periudhës së zbatimit, të cilat do te kishin ndikuar në vlerësimin dhe radhitjen e tenderëve dhe 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përzgjedhjen e operatorit ekonomik.</a:t>
            </a:r>
          </a:p>
          <a:p>
            <a:r>
              <a:rPr lang="sq-AL" sz="2000" dirty="0">
                <a:latin typeface="Cambria" panose="02040503050406030204" pitchFamily="18" charset="0"/>
                <a:ea typeface="Cambria" panose="02040503050406030204" pitchFamily="18" charset="0"/>
              </a:rPr>
              <a:t>Ndryshimi i kontratës do të </a:t>
            </a:r>
            <a:r>
              <a:rPr lang="sq-AL" sz="2000" b="1" dirty="0">
                <a:latin typeface="Cambria" panose="02040503050406030204" pitchFamily="18" charset="0"/>
                <a:ea typeface="Cambria" panose="02040503050406030204" pitchFamily="18" charset="0"/>
              </a:rPr>
              <a:t>përgatitet nga departamenti i prokurimit</a:t>
            </a:r>
            <a:r>
              <a:rPr lang="sq-AL" sz="2000" b="1"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Ndryshimi i kontratës nuk do t’i lëshohet operatorit ekonomik para:</a:t>
            </a:r>
            <a:endParaRPr lang="en-US" sz="2000" dirty="0">
              <a:latin typeface="Cambria" panose="02040503050406030204" pitchFamily="18" charset="0"/>
              <a:ea typeface="Cambria" panose="02040503050406030204" pitchFamily="18" charset="0"/>
            </a:endParaRPr>
          </a:p>
          <a:p>
            <a:pPr lvl="1">
              <a:buFont typeface="Wingdings" pitchFamily="2" charset="2"/>
              <a:buChar char="ü"/>
            </a:pPr>
            <a:r>
              <a:rPr lang="sq-AL" sz="2000" dirty="0">
                <a:latin typeface="Cambria" panose="02040503050406030204" pitchFamily="18" charset="0"/>
                <a:ea typeface="Cambria" panose="02040503050406030204" pitchFamily="18" charset="0"/>
              </a:rPr>
              <a:t>Marrjes së aprovimit nga ZKA;</a:t>
            </a:r>
            <a:endParaRPr lang="en-US" sz="2000" dirty="0">
              <a:latin typeface="Cambria" panose="02040503050406030204" pitchFamily="18" charset="0"/>
              <a:ea typeface="Cambria" panose="02040503050406030204" pitchFamily="18" charset="0"/>
            </a:endParaRPr>
          </a:p>
          <a:p>
            <a:pPr lvl="1">
              <a:buFont typeface="Wingdings" pitchFamily="2" charset="2"/>
              <a:buChar char="ü"/>
            </a:pPr>
            <a:r>
              <a:rPr lang="sq-AL" sz="2000" dirty="0">
                <a:latin typeface="Cambria" panose="02040503050406030204" pitchFamily="18" charset="0"/>
                <a:ea typeface="Cambria" panose="02040503050406030204" pitchFamily="18" charset="0"/>
              </a:rPr>
              <a:t>Zotimit të mjeteve për kontratën e </a:t>
            </a:r>
            <a:r>
              <a:rPr lang="sq-AL" sz="2000" dirty="0" err="1" smtClean="0">
                <a:latin typeface="Cambria" panose="02040503050406030204" pitchFamily="18" charset="0"/>
                <a:ea typeface="Cambria" panose="02040503050406030204" pitchFamily="18" charset="0"/>
              </a:rPr>
              <a:t>amandamentuar</a:t>
            </a:r>
            <a:endParaRPr lang="en-GB"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Ndryshimi i kontratës për sasitë shtesë të artikujve të njëjtë do të përdor çmimet e njëjta apo më të ulëta për njësi si në kontratën fillestare.</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Asnjë ndryshim kontrate nuk do ta shtojë çmimin total të kontratës me më shumë se 10 % të çmimit fillestar të kontratës.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endParaRPr lang="en-US" sz="2000" dirty="0" smtClean="0">
              <a:latin typeface="Cambria" panose="02040503050406030204" pitchFamily="18" charset="0"/>
              <a:ea typeface="Cambria" panose="02040503050406030204" pitchFamily="18" charset="0"/>
            </a:endParaRPr>
          </a:p>
          <a:p>
            <a:endParaRPr lang="en-GB" sz="2400" dirty="0" smtClean="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12</a:t>
            </a:fld>
            <a:endParaRPr lang="en-US"/>
          </a:p>
        </p:txBody>
      </p:sp>
    </p:spTree>
    <p:extLst>
      <p:ext uri="{BB962C8B-B14F-4D97-AF65-F5344CB8AC3E}">
        <p14:creationId xmlns:p14="http://schemas.microsoft.com/office/powerpoint/2010/main" val="4071948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Ndërprerja e kontratës</a:t>
            </a:r>
            <a:endParaRPr lang="en-US" sz="2800"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smtClean="0"/>
          </a:p>
          <a:p>
            <a:r>
              <a:rPr lang="en-US" sz="2000" dirty="0">
                <a:latin typeface="Cambria" panose="02040503050406030204" pitchFamily="18" charset="0"/>
                <a:ea typeface="Cambria" panose="02040503050406030204" pitchFamily="18" charset="0"/>
              </a:rPr>
              <a:t>M</a:t>
            </a:r>
            <a:r>
              <a:rPr lang="sq-AL" sz="2000" dirty="0" smtClean="0">
                <a:latin typeface="Cambria" panose="02040503050406030204" pitchFamily="18" charset="0"/>
                <a:ea typeface="Cambria" panose="02040503050406030204" pitchFamily="18" charset="0"/>
              </a:rPr>
              <a:t>enaxheri i projektit do të dorëzojë një rekomandim për ndërprerje tek departamenti i Prokurimit</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Rekomandimi për ndërprerjen e kontratës do të cek</a:t>
            </a:r>
            <a:r>
              <a:rPr lang="sq-AL" sz="2000" dirty="0" smtClean="0">
                <a:latin typeface="Cambria" panose="02040503050406030204" pitchFamily="18" charset="0"/>
                <a:ea typeface="Cambria" panose="02040503050406030204" pitchFamily="18" charset="0"/>
              </a:rPr>
              <a:t>:</a:t>
            </a:r>
          </a:p>
          <a:p>
            <a:pPr marL="0" indent="0">
              <a:buNone/>
            </a:pP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emrin e Operatorit Ekonomik dhe numrin e referencës të prokurimit;</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arsyet për ndërprerje;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veprimet për shmangien e ndërprerjes;</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bazat </a:t>
            </a:r>
            <a:r>
              <a:rPr lang="sq-AL" sz="2000" dirty="0" err="1" smtClean="0">
                <a:latin typeface="Cambria" panose="02040503050406030204" pitchFamily="18" charset="0"/>
                <a:ea typeface="Cambria" panose="02040503050406030204" pitchFamily="18" charset="0"/>
              </a:rPr>
              <a:t>kontraktuale</a:t>
            </a:r>
            <a:r>
              <a:rPr lang="sq-AL" sz="2000" dirty="0" smtClean="0">
                <a:latin typeface="Cambria" panose="02040503050406030204" pitchFamily="18" charset="0"/>
                <a:ea typeface="Cambria" panose="02040503050406030204" pitchFamily="18" charset="0"/>
              </a:rPr>
              <a:t> për ndërprerje;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kosto</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që burojnë nga ndërprerja, nëse ka ndonjë; dhe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ndonjë informatë tjetër relevante.</a:t>
            </a:r>
            <a:endParaRPr lang="en-US" sz="2000" dirty="0" smtClean="0">
              <a:latin typeface="Cambria" panose="02040503050406030204" pitchFamily="18" charset="0"/>
              <a:ea typeface="Cambria" panose="02040503050406030204" pitchFamily="18" charset="0"/>
            </a:endParaRPr>
          </a:p>
          <a:p>
            <a:pPr>
              <a:buNone/>
            </a:pPr>
            <a:endParaRPr lang="en-US" sz="2800" b="1"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rPr>
              <a:t>Përmbledhja e shënimeve të menaxhimit të kontratës</a:t>
            </a:r>
            <a:endParaRPr lang="en-US" sz="2400" dirty="0">
              <a:solidFill>
                <a:srgbClr val="002060"/>
              </a:solidFill>
            </a:endParaRPr>
          </a:p>
        </p:txBody>
      </p:sp>
      <p:sp>
        <p:nvSpPr>
          <p:cNvPr id="28675" name="Symbol zastępczy zawartości 2"/>
          <p:cNvSpPr>
            <a:spLocks noGrp="1"/>
          </p:cNvSpPr>
          <p:nvPr>
            <p:ph idx="1"/>
          </p:nvPr>
        </p:nvSpPr>
        <p:spPr bwMode="auto">
          <a:xfrm>
            <a:off x="0" y="11430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Dokumentin e nënshkruar të kontratës</a:t>
            </a:r>
            <a:r>
              <a:rPr lang="sq-AL" sz="2000" dirty="0" smtClean="0">
                <a:latin typeface="Cambria" panose="02040503050406030204" pitchFamily="18" charset="0"/>
                <a:ea typeface="Cambria" panose="02040503050406030204" pitchFamily="18" charset="0"/>
              </a:rPr>
              <a:t>, përfshirë ndryshimet e nënshkruara të kontratës;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Kopjen e planit për menaxhimin e kon</a:t>
            </a:r>
            <a:r>
              <a:rPr lang="sq-AL" sz="2000" dirty="0" smtClean="0">
                <a:latin typeface="Cambria" panose="02040503050406030204" pitchFamily="18" charset="0"/>
                <a:ea typeface="Cambria" panose="02040503050406030204" pitchFamily="18" charset="0"/>
              </a:rPr>
              <a:t>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Urdhrat për variacion </a:t>
            </a:r>
            <a:r>
              <a:rPr lang="sq-AL" sz="2000" dirty="0" smtClean="0">
                <a:latin typeface="Cambria" panose="02040503050406030204" pitchFamily="18" charset="0"/>
                <a:ea typeface="Cambria" panose="02040503050406030204" pitchFamily="18" charset="0"/>
              </a:rPr>
              <a:t>apo ndryshim të lëshuara nën kontratë;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Dokumentet e kontratës lidhur me përmbushjen e obligimeve të kontratës, në veçanti </a:t>
            </a:r>
            <a:r>
              <a:rPr lang="sq-AL" sz="2000" b="1" dirty="0" smtClean="0">
                <a:latin typeface="Cambria" panose="02040503050406030204" pitchFamily="18" charset="0"/>
                <a:ea typeface="Cambria" panose="02040503050406030204" pitchFamily="18" charset="0"/>
              </a:rPr>
              <a:t>letrat bankare me vlerë dhe </a:t>
            </a:r>
            <a:r>
              <a:rPr lang="sq-AL" sz="2000" b="1" dirty="0" err="1" smtClean="0">
                <a:latin typeface="Cambria" panose="02040503050406030204" pitchFamily="18" charset="0"/>
                <a:ea typeface="Cambria" panose="02040503050406030204" pitchFamily="18" charset="0"/>
              </a:rPr>
              <a:t>garancionet</a:t>
            </a:r>
            <a:r>
              <a:rPr lang="sq-AL" sz="2000" b="1" dirty="0" smtClean="0">
                <a:latin typeface="Cambria" panose="02040503050406030204" pitchFamily="18" charset="0"/>
                <a:ea typeface="Cambria" panose="02040503050406030204" pitchFamily="18" charset="0"/>
              </a:rPr>
              <a:t> e pagesave;</a:t>
            </a:r>
            <a:endParaRPr lang="en-US"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Procesverbalet nga takimet </a:t>
            </a:r>
            <a:r>
              <a:rPr lang="sq-AL" sz="2000" dirty="0" smtClean="0">
                <a:latin typeface="Cambria" panose="02040503050406030204" pitchFamily="18" charset="0"/>
                <a:ea typeface="Cambria" panose="02040503050406030204" pitchFamily="18" charset="0"/>
              </a:rPr>
              <a:t>lidhur me menaxhimin e kontratave, përfshirë progresin e kontratës apo takimet shqyrtuese;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Dokumentet e dërgesave </a:t>
            </a:r>
            <a:r>
              <a:rPr lang="sq-AL" sz="2000" dirty="0" smtClean="0">
                <a:latin typeface="Cambria" panose="02040503050406030204" pitchFamily="18" charset="0"/>
                <a:ea typeface="Cambria" panose="02040503050406030204" pitchFamily="18" charset="0"/>
              </a:rPr>
              <a:t>që evidentojnë dërgesën e furnizimeve apo certifikatat e kompletimit në lidhje me një kontratë për shërbime apo punë;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Kopjen e të gjitha faturave</a:t>
            </a:r>
            <a:r>
              <a:rPr lang="sq-AL" sz="2000" dirty="0" smtClean="0">
                <a:latin typeface="Cambria" panose="02040503050406030204" pitchFamily="18" charset="0"/>
                <a:ea typeface="Cambria" panose="02040503050406030204" pitchFamily="18" charset="0"/>
              </a:rPr>
              <a:t> për punimet, shërbimet apo furnizimet përfshirë letrat e punës që verifikojnë saktësinë e pagesave të kërkuara dhe detajet e pagesave të kryera të autorizuara nga menaxheri i projektit;</a:t>
            </a:r>
            <a:endParaRPr lang="en-US" sz="2000" dirty="0" smtClean="0">
              <a:latin typeface="Cambria" panose="02040503050406030204" pitchFamily="18" charset="0"/>
              <a:ea typeface="Cambria" panose="02040503050406030204" pitchFamily="18" charset="0"/>
            </a:endParaRPr>
          </a:p>
          <a:p>
            <a:endParaRPr lang="en-GB" sz="2000" b="1" dirty="0" smtClean="0"/>
          </a:p>
          <a:p>
            <a:pPr>
              <a:buNone/>
            </a:pPr>
            <a:endParaRPr lang="en-US" sz="2800" dirty="0" smtClean="0"/>
          </a:p>
          <a:p>
            <a:pPr marL="0" lvl="0" indent="0">
              <a:buNone/>
            </a:pPr>
            <a:endParaRPr lang="en-US" sz="2800" dirty="0">
              <a:solidFill>
                <a:srgbClr val="FF0000"/>
              </a:solidFill>
            </a:endParaRPr>
          </a:p>
        </p:txBody>
      </p:sp>
      <p:sp>
        <p:nvSpPr>
          <p:cNvPr id="2" name="Footer Placeholder 1"/>
          <p:cNvSpPr>
            <a:spLocks noGrp="1"/>
          </p:cNvSpPr>
          <p:nvPr>
            <p:ph type="ftr" sz="quarter" idx="11"/>
          </p:nvPr>
        </p:nvSpPr>
        <p:spPr>
          <a:xfrm>
            <a:off x="3124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14</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Takimi përurues ose fillestar</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1430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Për çdo kontratë të madhe është praktikë e mirë të mbahet një takim zyrtar fillestar ose përurues pak pas akordimit zyrtar të kontratës.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 këtë takim është thelbësore që të dyja palët </a:t>
            </a:r>
            <a:r>
              <a:rPr lang="sq-AL" sz="2000" b="1" u="sng" dirty="0" smtClean="0">
                <a:latin typeface="Cambria" panose="02040503050406030204" pitchFamily="18" charset="0"/>
                <a:ea typeface="Cambria" panose="02040503050406030204" pitchFamily="18" charset="0"/>
              </a:rPr>
              <a:t>të lëvizin nga një përqasje konkurruese në një bashkëpunuese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Objektivat e takimit përfshijnë: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Kuptimin e </a:t>
            </a:r>
            <a:r>
              <a:rPr lang="sq-AL" sz="2000" b="1" dirty="0" smtClean="0">
                <a:latin typeface="Cambria" panose="02040503050406030204" pitchFamily="18" charset="0"/>
                <a:ea typeface="Cambria" panose="02040503050406030204" pitchFamily="18" charset="0"/>
              </a:rPr>
              <a:t>roleve dhe të përgjegjësive </a:t>
            </a:r>
            <a:r>
              <a:rPr lang="sq-AL" sz="2000" dirty="0" smtClean="0">
                <a:latin typeface="Cambria" panose="02040503050406030204" pitchFamily="18" charset="0"/>
                <a:ea typeface="Cambria" panose="02040503050406030204" pitchFamily="18" charset="0"/>
              </a:rPr>
              <a:t>të çdo të pranishmi</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mbi </a:t>
            </a:r>
            <a:r>
              <a:rPr lang="sq-AL" sz="2000" b="1" dirty="0" smtClean="0">
                <a:latin typeface="Cambria" panose="02040503050406030204" pitchFamily="18" charset="0"/>
                <a:ea typeface="Cambria" panose="02040503050406030204" pitchFamily="18" charset="0"/>
              </a:rPr>
              <a:t>zbatimin dhe/ose planin e projektit</a:t>
            </a:r>
            <a:endParaRPr lang="en-US" sz="2000" b="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e </a:t>
            </a:r>
            <a:r>
              <a:rPr lang="sq-AL" sz="2000" b="1" dirty="0" smtClean="0">
                <a:latin typeface="Cambria" panose="02040503050406030204" pitchFamily="18" charset="0"/>
                <a:ea typeface="Cambria" panose="02040503050406030204" pitchFamily="18" charset="0"/>
              </a:rPr>
              <a:t>çështjeve që ndikojnë në funksionimin kontratës</a:t>
            </a:r>
            <a:endParaRPr lang="en-US" sz="2000" b="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mbi </a:t>
            </a:r>
            <a:r>
              <a:rPr lang="sq-AL" sz="2000" b="1" dirty="0" smtClean="0">
                <a:latin typeface="Cambria" panose="02040503050406030204" pitchFamily="18" charset="0"/>
                <a:ea typeface="Cambria" panose="02040503050406030204" pitchFamily="18" charset="0"/>
              </a:rPr>
              <a:t>mekanizma</a:t>
            </a:r>
            <a:r>
              <a:rPr lang="en-US" sz="2000" b="1" dirty="0" smtClean="0">
                <a:latin typeface="Cambria" panose="02040503050406030204" pitchFamily="18" charset="0"/>
                <a:ea typeface="Cambria" panose="02040503050406030204" pitchFamily="18" charset="0"/>
              </a:rPr>
              <a:t>t </a:t>
            </a:r>
            <a:r>
              <a:rPr lang="sq-AL" sz="2000" b="1" dirty="0" smtClean="0">
                <a:latin typeface="Cambria" panose="02040503050406030204" pitchFamily="18" charset="0"/>
                <a:ea typeface="Cambria" panose="02040503050406030204" pitchFamily="18" charset="0"/>
              </a:rPr>
              <a:t>e kontrollit</a:t>
            </a:r>
            <a:endParaRPr lang="en-US" sz="2000" b="1" dirty="0" smtClean="0">
              <a:latin typeface="Cambria" panose="02040503050406030204" pitchFamily="18" charset="0"/>
              <a:ea typeface="Cambria" panose="02040503050406030204" pitchFamily="18" charset="0"/>
            </a:endParaRPr>
          </a:p>
          <a:p>
            <a:pPr marL="0" indent="0">
              <a:buNone/>
            </a:pPr>
            <a:endParaRPr lang="en-US" sz="2400" b="1" u="sng" dirty="0"/>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15</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304801"/>
            <a:ext cx="8367713"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 </a:t>
            </a:r>
            <a:r>
              <a:rPr lang="sq-AL" sz="2800" b="1" dirty="0" smtClean="0">
                <a:solidFill>
                  <a:srgbClr val="002060"/>
                </a:solidFill>
                <a:latin typeface="Cambria" panose="02040503050406030204" pitchFamily="18" charset="0"/>
                <a:ea typeface="Cambria" panose="02040503050406030204" pitchFamily="18" charset="0"/>
              </a:rPr>
              <a:t>Menaxhimi i vazhdueshëm i kontratës</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1430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Përfshin administrimin e një game veprimesh, të cilat përfshijnë:</a:t>
            </a:r>
          </a:p>
          <a:p>
            <a:pPr marL="0" indent="0">
              <a:buNone/>
            </a:pPr>
            <a:endParaRPr lang="en-US" sz="24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Mirëmbajtjen e kontratës dhe kontrollin e ndryshimit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Monitorimin e </a:t>
            </a:r>
            <a:r>
              <a:rPr lang="sq-AL" sz="2000" dirty="0" err="1" smtClean="0">
                <a:latin typeface="Cambria" panose="02040503050406030204" pitchFamily="18" charset="0"/>
                <a:ea typeface="Cambria" panose="02040503050406030204" pitchFamily="18" charset="0"/>
              </a:rPr>
              <a:t>tarifimeve</a:t>
            </a:r>
            <a:r>
              <a:rPr lang="sq-AL" sz="2000" dirty="0" smtClean="0">
                <a:latin typeface="Cambria" panose="02040503050406030204" pitchFamily="18" charset="0"/>
                <a:ea typeface="Cambria" panose="02040503050406030204" pitchFamily="18" charset="0"/>
              </a:rPr>
              <a:t> dhe të kostos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porositjes ose të furnizimit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marrjes dhe të pranimit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pagesës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buxhetit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Menaxhimin dhe planifikimin e burimeve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Raportimin operativ dhe </a:t>
            </a:r>
            <a:r>
              <a:rPr lang="sq-AL" sz="2000" dirty="0" err="1" smtClean="0">
                <a:latin typeface="Cambria" panose="02040503050406030204" pitchFamily="18" charset="0"/>
                <a:ea typeface="Cambria" panose="02040503050406030204" pitchFamily="18" charset="0"/>
              </a:rPr>
              <a:t>menaxhues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Menaxhimin e </a:t>
            </a:r>
            <a:r>
              <a:rPr lang="sq-AL" sz="2000" dirty="0" err="1" smtClean="0">
                <a:latin typeface="Cambria" panose="02040503050406030204" pitchFamily="18" charset="0"/>
                <a:ea typeface="Cambria" panose="02040503050406030204" pitchFamily="18" charset="0"/>
              </a:rPr>
              <a:t>aseteve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Takimet mbi ecurinë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endParaRPr lang="en-US" sz="2000"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16</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Regjistri i problemeve</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685800"/>
            <a:ext cx="9144000" cy="5791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Regjistri i problemeve është një mekanizëm për menaxhimin e problemeve.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I regjistron ato </a:t>
            </a:r>
            <a:r>
              <a:rPr lang="sq-AL" sz="2000" dirty="0" smtClean="0">
                <a:latin typeface="Cambria" panose="02040503050406030204" pitchFamily="18" charset="0"/>
                <a:ea typeface="Cambria" panose="02040503050406030204" pitchFamily="18" charset="0"/>
              </a:rPr>
              <a:t>në kohën që ato shfaqen së bashku me </a:t>
            </a:r>
            <a:r>
              <a:rPr lang="sq-AL" sz="2000" b="1" dirty="0" smtClean="0">
                <a:latin typeface="Cambria" panose="02040503050406030204" pitchFamily="18" charset="0"/>
                <a:ea typeface="Cambria" panose="02040503050406030204" pitchFamily="18" charset="0"/>
              </a:rPr>
              <a:t>masat e marra në përpjekjen për t'i zgjidhur ato</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Kontrata duhet të </a:t>
            </a:r>
            <a:r>
              <a:rPr lang="sq-AL" sz="2000" b="1" dirty="0" smtClean="0">
                <a:latin typeface="Cambria" panose="02040503050406030204" pitchFamily="18" charset="0"/>
                <a:ea typeface="Cambria" panose="02040503050406030204" pitchFamily="18" charset="0"/>
              </a:rPr>
              <a:t>përfshijë një procedurë të përsh</a:t>
            </a:r>
            <a:r>
              <a:rPr lang="sq-AL" sz="2000" dirty="0" smtClean="0">
                <a:latin typeface="Cambria" panose="02040503050406030204" pitchFamily="18" charset="0"/>
                <a:ea typeface="Cambria" panose="02040503050406030204" pitchFamily="18" charset="0"/>
              </a:rPr>
              <a:t>kallëzuar për problemet që nuk mund të zgjidhen.</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Një përdorim final i zgjidhjes alternative të mosmarrëveshjes ose veprimet gjyqësore mund të jenë të përshtatshme nëse procedura e përshkallëzuar dështon.</a:t>
            </a:r>
          </a:p>
          <a:p>
            <a:pPr marL="0" indent="0">
              <a:buNone/>
            </a:pPr>
            <a:r>
              <a:rPr lang="sq-AL" sz="2000" b="1" dirty="0" smtClean="0">
                <a:solidFill>
                  <a:srgbClr val="FF000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Cikli </a:t>
            </a:r>
            <a:r>
              <a:rPr lang="sq-AL" sz="2000" b="1" dirty="0">
                <a:solidFill>
                  <a:srgbClr val="002060"/>
                </a:solidFill>
                <a:latin typeface="Cambria" panose="02040503050406030204" pitchFamily="18" charset="0"/>
                <a:ea typeface="Cambria" panose="02040503050406030204" pitchFamily="18" charset="0"/>
              </a:rPr>
              <a:t>i </a:t>
            </a:r>
            <a:r>
              <a:rPr lang="sq-AL" sz="2000" b="1" dirty="0" smtClean="0">
                <a:solidFill>
                  <a:srgbClr val="002060"/>
                </a:solidFill>
                <a:latin typeface="Cambria" panose="02040503050406030204" pitchFamily="18" charset="0"/>
                <a:ea typeface="Cambria" panose="02040503050406030204" pitchFamily="18" charset="0"/>
              </a:rPr>
              <a:t>prokurimit</a:t>
            </a:r>
            <a:endParaRPr lang="sq-AL" sz="2000" dirty="0" smtClean="0">
              <a:solidFill>
                <a:srgbClr val="002060"/>
              </a:solidFill>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Përgatitja për procesin e prokurimit</a:t>
            </a:r>
            <a:endParaRPr lang="en-US" sz="2000" dirty="0">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Kryerja e procesit të prokurimit</a:t>
            </a:r>
            <a:endParaRPr lang="en-US" sz="2000" dirty="0">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Menaxhimi i kontratës</a:t>
            </a:r>
            <a:endParaRPr lang="en-US" sz="2000" dirty="0">
              <a:latin typeface="Cambria" panose="02040503050406030204" pitchFamily="18" charset="0"/>
              <a:ea typeface="Cambria" panose="02040503050406030204" pitchFamily="18" charset="0"/>
            </a:endParaRPr>
          </a:p>
          <a:p>
            <a:pPr>
              <a:buNone/>
            </a:pPr>
            <a:r>
              <a:rPr lang="en-US" sz="2000" b="1" i="1" dirty="0" smtClean="0">
                <a:latin typeface="Cambria" panose="02040503050406030204" pitchFamily="18" charset="0"/>
                <a:ea typeface="Cambria" panose="02040503050406030204" pitchFamily="18" charset="0"/>
              </a:rPr>
              <a:t>  </a:t>
            </a:r>
            <a:r>
              <a:rPr lang="sq-AL" sz="2000" b="1" i="1" dirty="0">
                <a:latin typeface="Cambria" panose="02040503050406030204" pitchFamily="18" charset="0"/>
                <a:ea typeface="Cambria" panose="02040503050406030204" pitchFamily="18" charset="0"/>
              </a:rPr>
              <a:t>“Menaxhimi i kontratës” merr parasysh hapat që i mundësojnë autoritetit kontraktues dhe operatorit ekonomik të përmbushin detyrimet e tyre brenda kontratës, në mënyrë që të arrijnë objektivat e përcaktuara nga kontrat</a:t>
            </a:r>
            <a:r>
              <a:rPr lang="sq-AL" sz="2000" b="1" dirty="0">
                <a:latin typeface="Cambria" panose="02040503050406030204" pitchFamily="18" charset="0"/>
                <a:ea typeface="Cambria" panose="02040503050406030204" pitchFamily="18" charset="0"/>
              </a:rPr>
              <a:t>a.</a:t>
            </a:r>
            <a:endParaRPr lang="en-US" sz="2000" dirty="0">
              <a:latin typeface="Cambria" panose="02040503050406030204" pitchFamily="18" charset="0"/>
              <a:ea typeface="Cambria" panose="02040503050406030204" pitchFamily="18" charset="0"/>
            </a:endParaRPr>
          </a:p>
          <a:p>
            <a:pPr marL="514350" lvl="0" indent="-514350">
              <a:buNone/>
            </a:pPr>
            <a:endParaRPr lang="en-US" sz="2000" dirty="0"/>
          </a:p>
          <a:p>
            <a:pPr>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pPr>
              <a:buNone/>
            </a:pPr>
            <a:endParaRPr lang="en-US" sz="2400" b="1" dirty="0"/>
          </a:p>
        </p:txBody>
      </p:sp>
      <p:sp>
        <p:nvSpPr>
          <p:cNvPr id="2" name="Footer Placeholder 1"/>
          <p:cNvSpPr>
            <a:spLocks noGrp="1"/>
          </p:cNvSpPr>
          <p:nvPr>
            <p:ph type="ftr" sz="quarter" idx="11"/>
          </p:nvPr>
        </p:nvSpPr>
        <p:spPr>
          <a:xfrm>
            <a:off x="1600200" y="6553198"/>
            <a:ext cx="4419600" cy="304801"/>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17</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8748713"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Furnizimi</a:t>
            </a: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762000"/>
            <a:ext cx="8763000" cy="5594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Ky është procesi i caktimit të statusit aktual të lëvrimit të kërkesës së specifikuar.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Personeli </a:t>
            </a:r>
            <a:r>
              <a:rPr lang="en-US" sz="2000" b="1" dirty="0" err="1" smtClean="0">
                <a:latin typeface="Cambria" panose="02040503050406030204" pitchFamily="18" charset="0"/>
                <a:ea typeface="Cambria" panose="02040503050406030204" pitchFamily="18" charset="0"/>
              </a:rPr>
              <a:t>i</a:t>
            </a:r>
            <a:r>
              <a:rPr lang="sq-AL" sz="2000" b="1" dirty="0" smtClean="0">
                <a:latin typeface="Cambria" panose="02040503050406030204" pitchFamily="18" charset="0"/>
                <a:ea typeface="Cambria" panose="02040503050406030204" pitchFamily="18" charset="0"/>
              </a:rPr>
              <a:t> prokurimit kontakton me operatorin ekonomik kur mallrat dhe shërbimet furnizohen dhe/ ose përditëson planin e projektit </a:t>
            </a:r>
            <a:r>
              <a:rPr lang="sq-AL" sz="2000" dirty="0" smtClean="0">
                <a:latin typeface="Cambria" panose="02040503050406030204" pitchFamily="18" charset="0"/>
                <a:ea typeface="Cambria" panose="02040503050406030204" pitchFamily="18" charset="0"/>
              </a:rPr>
              <a:t>me informacion mbi progresin e një operatori ekonomik kur prokurohen kërkesa më të ndërlikuara.</a:t>
            </a:r>
          </a:p>
          <a:p>
            <a:r>
              <a:rPr lang="sq-AL" sz="2000" dirty="0">
                <a:latin typeface="Cambria" panose="02040503050406030204" pitchFamily="18" charset="0"/>
                <a:ea typeface="Cambria" panose="02040503050406030204" pitchFamily="18" charset="0"/>
              </a:rPr>
              <a:t>Ky është procesi i </a:t>
            </a:r>
            <a:r>
              <a:rPr lang="sq-AL" sz="2000" b="1" dirty="0">
                <a:latin typeface="Cambria" panose="02040503050406030204" pitchFamily="18" charset="0"/>
                <a:ea typeface="Cambria" panose="02040503050406030204" pitchFamily="18" charset="0"/>
              </a:rPr>
              <a:t>monitorimit të progresit të punës </a:t>
            </a:r>
            <a:r>
              <a:rPr lang="sq-AL" sz="2000" dirty="0">
                <a:latin typeface="Cambria" panose="02040503050406030204" pitchFamily="18" charset="0"/>
                <a:ea typeface="Cambria" panose="02040503050406030204" pitchFamily="18" charset="0"/>
              </a:rPr>
              <a:t>së kryer nga operatori ekonomik për</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llogari të një autoriteti kontraktues, kur është e nevojshme, për shembull në projektimin</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dhe ndërtimin e një ndërtese.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Personelit të prokurimit </a:t>
            </a:r>
            <a:r>
              <a:rPr lang="sq-AL" sz="2000" b="1" dirty="0">
                <a:latin typeface="Cambria" panose="02040503050406030204" pitchFamily="18" charset="0"/>
                <a:ea typeface="Cambria" panose="02040503050406030204" pitchFamily="18" charset="0"/>
              </a:rPr>
              <a:t>nuk i duhet që domosdoshmërish "ta bëjë</a:t>
            </a:r>
            <a:r>
              <a:rPr lang="sq-AL" sz="2000" dirty="0">
                <a:latin typeface="Cambria" panose="02040503050406030204" pitchFamily="18" charset="0"/>
                <a:ea typeface="Cambria" panose="02040503050406030204" pitchFamily="18" charset="0"/>
              </a:rPr>
              <a:t>" vetë inspektimin ose raportin e ecurisë, por duhet të sigurojnë që ai bëhet. </a:t>
            </a:r>
            <a:endParaRPr lang="en-US" sz="2000" b="1" u="sng" dirty="0">
              <a:latin typeface="Cambria" panose="02040503050406030204" pitchFamily="18" charset="0"/>
              <a:ea typeface="Cambria" panose="02040503050406030204" pitchFamily="18" charset="0"/>
            </a:endParaRPr>
          </a:p>
          <a:p>
            <a:endParaRPr lang="en-US" sz="2400" dirty="0" smtClean="0"/>
          </a:p>
          <a:p>
            <a:pPr>
              <a:buNone/>
            </a:pPr>
            <a:endParaRPr lang="en-US" sz="2800" dirty="0" smtClean="0"/>
          </a:p>
          <a:p>
            <a:pPr>
              <a:buNone/>
            </a:pPr>
            <a:endParaRPr lang="en-US" sz="2800" b="1" u="sng" dirty="0" smtClean="0"/>
          </a:p>
          <a:p>
            <a:endParaRPr lang="en-US" sz="2800" b="1" u="sng" dirty="0"/>
          </a:p>
        </p:txBody>
      </p:sp>
      <p:sp>
        <p:nvSpPr>
          <p:cNvPr id="2" name="Footer Placeholder 1"/>
          <p:cNvSpPr>
            <a:spLocks noGrp="1"/>
          </p:cNvSpPr>
          <p:nvPr>
            <p:ph type="ftr" sz="quarter" idx="11"/>
          </p:nvPr>
        </p:nvSpPr>
        <p:spPr>
          <a:xfrm>
            <a:off x="1905000" y="6477000"/>
            <a:ext cx="4114800" cy="24447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152400"/>
            <a:ext cx="9144000" cy="5921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 Transporti i posaçëm</a:t>
            </a:r>
            <a:endParaRPr lang="en-US" sz="2800" b="1"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Normalisht, dorëzimi i kërkesës nuk përbën problem; sidoqoftë, mund të përbëjë problem kur artikulli i dorëzuar:</a:t>
            </a:r>
            <a:endParaRPr lang="en-US" sz="2000"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tepër i madh dhe kërkon transport special;</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i rrezikshëm;</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kërkon një leje;</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i rëndë dhe kërkon pajisje shtesë për ta shkarkuar ose instaluar</a:t>
            </a:r>
            <a:endParaRPr lang="en-US" sz="2000" b="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këto rrethana, njësia e prokurimit duhet të </a:t>
            </a:r>
            <a:r>
              <a:rPr lang="sq-AL" sz="2000" b="1" dirty="0" smtClean="0">
                <a:latin typeface="Cambria" panose="02040503050406030204" pitchFamily="18" charset="0"/>
                <a:ea typeface="Cambria" panose="02040503050406030204" pitchFamily="18" charset="0"/>
              </a:rPr>
              <a:t>organizojë lejet, burimet dhe/ ose mjetet e duhura.</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një </a:t>
            </a:r>
            <a:r>
              <a:rPr lang="sq-AL" sz="2000" u="sng" dirty="0" smtClean="0">
                <a:latin typeface="Cambria" panose="02040503050406030204" pitchFamily="18" charset="0"/>
                <a:ea typeface="Cambria" panose="02040503050406030204" pitchFamily="18" charset="0"/>
              </a:rPr>
              <a:t>shembull</a:t>
            </a:r>
            <a:r>
              <a:rPr lang="sq-AL" sz="2000" dirty="0" smtClean="0">
                <a:latin typeface="Cambria" panose="02040503050406030204" pitchFamily="18" charset="0"/>
                <a:ea typeface="Cambria" panose="02040503050406030204" pitchFamily="18" charset="0"/>
              </a:rPr>
              <a:t>, një drejtuesi francez kamioni iu desh të priste 24 orë për të shkarkuar mjetin e tij, sepse autoriteti </a:t>
            </a:r>
            <a:r>
              <a:rPr lang="sq-AL" sz="2000" dirty="0" err="1" smtClean="0">
                <a:latin typeface="Cambria" panose="02040503050406030204" pitchFamily="18" charset="0"/>
                <a:ea typeface="Cambria" panose="02040503050406030204" pitchFamily="18" charset="0"/>
              </a:rPr>
              <a:t>kontraktor</a:t>
            </a:r>
            <a:r>
              <a:rPr lang="sq-AL" sz="2000" dirty="0" smtClean="0">
                <a:latin typeface="Cambria" panose="02040503050406030204" pitchFamily="18" charset="0"/>
                <a:ea typeface="Cambria" panose="02040503050406030204" pitchFamily="18" charset="0"/>
              </a:rPr>
              <a:t> nuk kishte organizuar shërbimin e një vinçi për të shkarkuar kompresorët në terren. </a:t>
            </a:r>
            <a:endParaRPr lang="en-US" sz="2000" b="1" u="sng" dirty="0" smtClean="0">
              <a:latin typeface="Cambria" panose="02040503050406030204" pitchFamily="18" charset="0"/>
              <a:ea typeface="Cambria" panose="02040503050406030204" pitchFamily="18" charset="0"/>
            </a:endParaRPr>
          </a:p>
          <a:p>
            <a:endParaRPr lang="en-US" sz="2800" b="1" u="sng" dirty="0"/>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19</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OBJEKTIVAT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029200"/>
          </a:xfrm>
        </p:spPr>
        <p:txBody>
          <a:bodyPr/>
          <a:lstStyle/>
          <a:p>
            <a:r>
              <a:rPr lang="sq-AL" sz="2000" dirty="0" smtClean="0">
                <a:latin typeface="Cambria" panose="02040503050406030204" pitchFamily="18" charset="0"/>
                <a:ea typeface="Cambria" panose="02040503050406030204" pitchFamily="18" charset="0"/>
              </a:rPr>
              <a:t>Qëllimi i modulit të trajnimit është që pjesëmarrësit të njihen me </a:t>
            </a:r>
            <a:r>
              <a:rPr lang="sq-AL" sz="2000" b="1" dirty="0" smtClean="0">
                <a:latin typeface="Cambria" panose="02040503050406030204" pitchFamily="18" charset="0"/>
                <a:ea typeface="Cambria" panose="02040503050406030204" pitchFamily="18" charset="0"/>
              </a:rPr>
              <a:t>menaxhimin e kontratës</a:t>
            </a:r>
            <a:r>
              <a:rPr lang="sq-AL" sz="2000" dirty="0" smtClean="0">
                <a:latin typeface="Cambria" panose="02040503050406030204" pitchFamily="18" charset="0"/>
                <a:ea typeface="Cambria" panose="02040503050406030204" pitchFamily="18" charset="0"/>
              </a:rPr>
              <a:t> duke përfshirë: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Një përkufizim të menaxhimit të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Procesin e menaxhimit të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Përmbajtja e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Kontrollet e menaxhimit te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Zgjidhja e kontesteve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Matja e </a:t>
            </a:r>
            <a:r>
              <a:rPr lang="sq-AL" sz="2000" dirty="0" err="1" smtClean="0">
                <a:latin typeface="Cambria" panose="02040503050406030204" pitchFamily="18" charset="0"/>
                <a:ea typeface="Cambria" panose="02040503050406030204" pitchFamily="18" charset="0"/>
              </a:rPr>
              <a:t>përformances</a:t>
            </a:r>
            <a:r>
              <a:rPr lang="sq-AL" sz="2000" dirty="0" smtClean="0">
                <a:latin typeface="Cambria" panose="02040503050406030204" pitchFamily="18" charset="0"/>
                <a:ea typeface="Cambria" panose="02040503050406030204" pitchFamily="18" charset="0"/>
              </a:rPr>
              <a:t> së kontratës </a:t>
            </a:r>
            <a:endParaRPr lang="en-US" sz="2000" dirty="0" smtClean="0">
              <a:latin typeface="Cambria" panose="02040503050406030204" pitchFamily="18" charset="0"/>
              <a:ea typeface="Cambria" panose="02040503050406030204" pitchFamily="18" charset="0"/>
            </a:endParaRPr>
          </a:p>
          <a:p>
            <a:pPr marL="0" indent="0">
              <a:buNone/>
            </a:pPr>
            <a:endParaRPr lang="en-US" sz="2400" b="1" dirty="0"/>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9144000"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err="1" smtClean="0">
                <a:solidFill>
                  <a:srgbClr val="002060"/>
                </a:solidFill>
                <a:latin typeface="Cambria" panose="02040503050406030204" pitchFamily="18" charset="0"/>
                <a:ea typeface="Cambria" panose="02040503050406030204" pitchFamily="18" charset="0"/>
              </a:rPr>
              <a:t>Pranimi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mallit</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en-US" sz="2400" dirty="0" smtClean="0">
                <a:solidFill>
                  <a:srgbClr val="FF0000"/>
                </a:solidFill>
              </a:rPr>
              <a:t> </a:t>
            </a:r>
          </a:p>
        </p:txBody>
      </p:sp>
      <p:sp>
        <p:nvSpPr>
          <p:cNvPr id="30723" name="Symbol zastępczy zawartości 2"/>
          <p:cNvSpPr>
            <a:spLocks noGrp="1"/>
          </p:cNvSpPr>
          <p:nvPr>
            <p:ph idx="1"/>
          </p:nvPr>
        </p:nvSpPr>
        <p:spPr bwMode="auto">
          <a:xfrm>
            <a:off x="0" y="1371600"/>
            <a:ext cx="91440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Marrja në dorëzim është një proces sipas të cilit autoriteti kontraktues merr mallrat, punët,</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materialet dhe shërbimet nga operatori ekonomik, duke kontrolluar që sasia e porositur</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të jetë marrë.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rastin e </a:t>
            </a:r>
            <a:r>
              <a:rPr lang="sq-AL" sz="2000" b="1" dirty="0" smtClean="0">
                <a:latin typeface="Cambria" panose="02040503050406030204" pitchFamily="18" charset="0"/>
                <a:ea typeface="Cambria" panose="02040503050406030204" pitchFamily="18" charset="0"/>
              </a:rPr>
              <a:t>marrjes së mallrave </a:t>
            </a:r>
            <a:r>
              <a:rPr lang="sq-AL" sz="2000" dirty="0" smtClean="0">
                <a:latin typeface="Cambria" panose="02040503050406030204" pitchFamily="18" charset="0"/>
                <a:ea typeface="Cambria" panose="02040503050406030204" pitchFamily="18" charset="0"/>
              </a:rPr>
              <a:t>është e lehtë të numërohen dhe llogariten për dorëzim, për shembull gjashtë kuti</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me artikuj zyre.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Shërbime, nga natyra e tyre, janë më të paprekshme se mallrat. Do të jetë e vështirë për t'iu përgjigjur pyetjeve të mëposhtme:</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Ka qenë konsulent në vendin e punës gjate t</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r</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 ditës  ?</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e matim ofrimin e një programi trajnimi?</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i matim prodhimet e konsulentëve dhe </a:t>
            </a:r>
            <a:r>
              <a:rPr lang="sq-AL" sz="2000" i="1" dirty="0" err="1" smtClean="0">
                <a:latin typeface="Cambria" panose="02040503050406030204" pitchFamily="18" charset="0"/>
                <a:ea typeface="Cambria" panose="02040503050406030204" pitchFamily="18" charset="0"/>
              </a:rPr>
              <a:t>kontraktorëve</a:t>
            </a:r>
            <a:r>
              <a:rPr lang="sq-AL" sz="2000" i="1" dirty="0" smtClean="0">
                <a:latin typeface="Cambria" panose="02040503050406030204" pitchFamily="18" charset="0"/>
                <a:ea typeface="Cambria" panose="02040503050406030204" pitchFamily="18" charset="0"/>
              </a:rPr>
              <a:t> që punojnë në objektet e tyre dhe jo në objektet tona?</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mund te dimë se pastruesi i dritareve ka pastruar të gjitha dritaret që duhej të pastroheshin?</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endParaRPr lang="en-US" sz="2800" b="1" u="sng" dirty="0" smtClean="0"/>
          </a:p>
          <a:p>
            <a:endParaRPr lang="en-US" sz="2800" b="1" u="sng" dirty="0"/>
          </a:p>
        </p:txBody>
      </p:sp>
      <p:sp>
        <p:nvSpPr>
          <p:cNvPr id="2" name="Footer Placeholder 1"/>
          <p:cNvSpPr>
            <a:spLocks noGrp="1"/>
          </p:cNvSpPr>
          <p:nvPr>
            <p:ph type="ftr" sz="quarter" idx="11"/>
          </p:nvPr>
        </p:nvSpPr>
        <p:spPr>
          <a:xfrm>
            <a:off x="1676400" y="6553200"/>
            <a:ext cx="4343400" cy="3048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20</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9144000"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Inspektimi</a:t>
            </a: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000" dirty="0" smtClean="0">
                <a:latin typeface="Cambria" panose="02040503050406030204" pitchFamily="18" charset="0"/>
                <a:ea typeface="Cambria" panose="02040503050406030204" pitchFamily="18" charset="0"/>
              </a:rPr>
              <a:t>Zyrtarët e AK duhet të garantojnë që:</a:t>
            </a:r>
          </a:p>
          <a:p>
            <a:pPr marL="0" indent="0">
              <a:buNone/>
            </a:pP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të kryhen me shpejtësi testimet e duhura;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të kryhen testimet e pranimit (</a:t>
            </a:r>
            <a:r>
              <a:rPr lang="sq-AL" sz="2000" i="1" dirty="0" smtClean="0">
                <a:latin typeface="Cambria" panose="02040503050406030204" pitchFamily="18" charset="0"/>
                <a:ea typeface="Cambria" panose="02040503050406030204" pitchFamily="18" charset="0"/>
              </a:rPr>
              <a:t>p.sh. </a:t>
            </a:r>
            <a:r>
              <a:rPr lang="sq-AL" sz="2000" dirty="0" smtClean="0">
                <a:latin typeface="Cambria" panose="02040503050406030204" pitchFamily="18" charset="0"/>
                <a:ea typeface="Cambria" panose="02040503050406030204" pitchFamily="18" charset="0"/>
              </a:rPr>
              <a:t>testimi i pajisjeve, si makinat me rreze x);</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personat që e kryejnë testimin janë "të kualifikuar";</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zbatohet legjislacioni për shëndetin dhe sigurinë;</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ka komunikim të shpejtë të pranimit ose refuzimit brenda palëve përkatëse të interesuara;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mallrat dhe shërbimet e refuzuara nuk paguhen derisa të zëvendësohen;</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mallrat e refuzuara kthehen dhe zëvendësohen;</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shërbimet e refuzuara kryhen përsëri, në një nivel cilësor në pajtim me kontratën.</a:t>
            </a:r>
            <a:endParaRPr lang="en-US" sz="2000" b="1" u="sng" dirty="0" smtClean="0">
              <a:latin typeface="Cambria" panose="02040503050406030204" pitchFamily="18" charset="0"/>
              <a:ea typeface="Cambria" panose="02040503050406030204" pitchFamily="18" charset="0"/>
            </a:endParaRPr>
          </a:p>
          <a:p>
            <a:endParaRPr lang="en-US" sz="2800" b="1" u="sng" dirty="0"/>
          </a:p>
        </p:txBody>
      </p:sp>
      <p:sp>
        <p:nvSpPr>
          <p:cNvPr id="2" name="Footer Placeholder 1"/>
          <p:cNvSpPr>
            <a:spLocks noGrp="1"/>
          </p:cNvSpPr>
          <p:nvPr>
            <p:ph type="ftr" sz="quarter" idx="11"/>
          </p:nvPr>
        </p:nvSpPr>
        <p:spPr/>
        <p:txBody>
          <a:bodyPr/>
          <a:lstStyle/>
          <a:p>
            <a:r>
              <a:rPr lang="en-US" smtClean="0"/>
              <a:t>Departamenti per Trajnime / KRPP</a:t>
            </a:r>
            <a:endParaRPr lang="en-US"/>
          </a:p>
        </p:txBody>
      </p:sp>
      <p:sp>
        <p:nvSpPr>
          <p:cNvPr id="3" name="Slide Number Placeholder 2"/>
          <p:cNvSpPr>
            <a:spLocks noGrp="1"/>
          </p:cNvSpPr>
          <p:nvPr>
            <p:ph type="sldNum" sz="quarter" idx="12"/>
          </p:nvPr>
        </p:nvSpPr>
        <p:spPr/>
        <p:txBody>
          <a:bodyPr/>
          <a:lstStyle/>
          <a:p>
            <a:fld id="{872C2D91-5140-E643-83AC-7A21B4B6FCA7}" type="slidenum">
              <a:rPr lang="en-US" smtClean="0"/>
              <a:pPr/>
              <a:t>21</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7620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latin typeface="Cambria" panose="02040503050406030204" pitchFamily="18" charset="0"/>
                <a:ea typeface="Cambria" panose="02040503050406030204" pitchFamily="18" charset="0"/>
              </a:rPr>
              <a:t>Magazinimi dhe kontrolli</a:t>
            </a:r>
            <a:r>
              <a:rPr lang="en-US" sz="2400" dirty="0" smtClean="0">
                <a:solidFill>
                  <a:srgbClr val="002060"/>
                </a:solidFill>
                <a:latin typeface="Cambria" panose="02040503050406030204" pitchFamily="18" charset="0"/>
                <a:ea typeface="Cambria" panose="02040503050406030204" pitchFamily="18" charset="0"/>
              </a:rPr>
              <a:t/>
            </a:r>
            <a:br>
              <a:rPr lang="en-US" sz="2400" dirty="0" smtClean="0">
                <a:solidFill>
                  <a:srgbClr val="002060"/>
                </a:solidFill>
                <a:latin typeface="Cambria" panose="02040503050406030204" pitchFamily="18" charset="0"/>
                <a:ea typeface="Cambria" panose="02040503050406030204" pitchFamily="18" charset="0"/>
              </a:rPr>
            </a:br>
            <a:endParaRPr lang="en-US" sz="24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1049338"/>
            <a:ext cx="9144000" cy="51990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Ky hap është procesi i ruajtjes dhe kontrollit të mallrave dhe materialeve.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Nuk zbatohet për </a:t>
            </a:r>
            <a:r>
              <a:rPr lang="sq-AL" sz="2000" b="1" dirty="0" smtClean="0">
                <a:latin typeface="Cambria" panose="02040503050406030204" pitchFamily="18" charset="0"/>
                <a:ea typeface="Cambria" panose="02040503050406030204" pitchFamily="18" charset="0"/>
              </a:rPr>
              <a:t>punët dhe shërbimet</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disa</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shërbime</a:t>
            </a:r>
            <a:r>
              <a:rPr lang="en-US" sz="2000" b="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Pasi ka paguar për mallrat dhe shërbimet, autoriteti kontraktues duhet t'i ruajë ato për të garantuar se janë në kushte të mira dhe të </a:t>
            </a:r>
            <a:r>
              <a:rPr lang="sq-AL" sz="2000" dirty="0" err="1" smtClean="0">
                <a:latin typeface="Cambria" panose="02040503050406030204" pitchFamily="18" charset="0"/>
                <a:ea typeface="Cambria" panose="02040503050406030204" pitchFamily="18" charset="0"/>
              </a:rPr>
              <a:t>disponueshme</a:t>
            </a:r>
            <a:r>
              <a:rPr lang="sq-AL" sz="2000" dirty="0" smtClean="0">
                <a:latin typeface="Cambria" panose="02040503050406030204" pitchFamily="18" charset="0"/>
                <a:ea typeface="Cambria" panose="02040503050406030204" pitchFamily="18" charset="0"/>
              </a:rPr>
              <a:t> për palët e interesuara kur ata t'i përdorin ato.</a:t>
            </a:r>
          </a:p>
          <a:p>
            <a:r>
              <a:rPr lang="sq-AL" sz="2000" dirty="0">
                <a:latin typeface="Cambria" panose="02040503050406030204" pitchFamily="18" charset="0"/>
                <a:ea typeface="Cambria" panose="02040503050406030204" pitchFamily="18" charset="0"/>
              </a:rPr>
              <a:t>Ky hap pasqyron procesin e vënies në dispozicion të mallrave dhe shërbimeve tek palët e interesuara të autorizuara brenda organizatës.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Ky proces ka një rëndësi jetike, sepse "</a:t>
            </a:r>
            <a:r>
              <a:rPr lang="sq-AL" sz="2000" i="1" dirty="0">
                <a:latin typeface="Cambria" panose="02040503050406030204" pitchFamily="18" charset="0"/>
                <a:ea typeface="Cambria" panose="02040503050406030204" pitchFamily="18" charset="0"/>
              </a:rPr>
              <a:t>mallrat kanë tendencë të nxjerrin këmbë dhe të ecin</a:t>
            </a:r>
            <a:r>
              <a:rPr lang="en-US" sz="2000" i="1" dirty="0" smtClean="0">
                <a:latin typeface="Cambria" panose="02040503050406030204" pitchFamily="18" charset="0"/>
                <a:ea typeface="Cambria" panose="02040503050406030204" pitchFamily="18" charset="0"/>
              </a:rPr>
              <a:t>”!!!</a:t>
            </a:r>
            <a:endParaRPr lang="sq-AL" sz="2000" i="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Pagesa-</a:t>
            </a:r>
            <a:r>
              <a:rPr lang="sq-AL" sz="2000" dirty="0" smtClean="0">
                <a:latin typeface="Cambria" panose="02040503050406030204" pitchFamily="18" charset="0"/>
                <a:ea typeface="Cambria" panose="02040503050406030204" pitchFamily="18" charset="0"/>
              </a:rPr>
              <a:t>Ky </a:t>
            </a:r>
            <a:r>
              <a:rPr lang="sq-AL" sz="2000" dirty="0">
                <a:latin typeface="Cambria" panose="02040503050406030204" pitchFamily="18" charset="0"/>
                <a:ea typeface="Cambria" panose="02040503050406030204" pitchFamily="18" charset="0"/>
              </a:rPr>
              <a:t>hap pasqyron procesin e bërjes së pagesave tek operatorët ekonomikë për mallrat, punët, materialet dhe shërbimet që i kanë ofruar autoritetit </a:t>
            </a:r>
            <a:r>
              <a:rPr lang="sq-AL" sz="2000" dirty="0" err="1" smtClean="0">
                <a:latin typeface="Cambria" panose="02040503050406030204" pitchFamily="18" charset="0"/>
                <a:ea typeface="Cambria" panose="02040503050406030204" pitchFamily="18" charset="0"/>
              </a:rPr>
              <a:t>kontraktues.</a:t>
            </a:r>
            <a:r>
              <a:rPr lang="sq-AL" sz="2000" u="sng" dirty="0" err="1" smtClean="0">
                <a:latin typeface="Cambria" panose="02040503050406030204" pitchFamily="18" charset="0"/>
                <a:ea typeface="Cambria" panose="02040503050406030204" pitchFamily="18" charset="0"/>
              </a:rPr>
              <a:t>Brenda</a:t>
            </a:r>
            <a:r>
              <a:rPr lang="sq-AL" sz="2000" u="sng" dirty="0" smtClean="0">
                <a:latin typeface="Cambria" panose="02040503050406030204" pitchFamily="18" charset="0"/>
                <a:ea typeface="Cambria" panose="02040503050406030204" pitchFamily="18" charset="0"/>
              </a:rPr>
              <a:t> </a:t>
            </a:r>
            <a:r>
              <a:rPr lang="sq-AL" sz="2000" u="sng" dirty="0">
                <a:latin typeface="Cambria" panose="02040503050406030204" pitchFamily="18" charset="0"/>
                <a:ea typeface="Cambria" panose="02040503050406030204" pitchFamily="18" charset="0"/>
              </a:rPr>
              <a:t>30 </a:t>
            </a:r>
            <a:r>
              <a:rPr lang="sq-AL" sz="2000" u="sng" dirty="0" err="1" smtClean="0">
                <a:latin typeface="Cambria" panose="02040503050406030204" pitchFamily="18" charset="0"/>
                <a:ea typeface="Cambria" panose="02040503050406030204" pitchFamily="18" charset="0"/>
              </a:rPr>
              <a:t>diteve</a:t>
            </a:r>
            <a:r>
              <a:rPr lang="sq-AL" sz="2000" u="sng"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Shqyrtimi </a:t>
            </a:r>
            <a:r>
              <a:rPr lang="sq-AL" sz="2000" dirty="0">
                <a:latin typeface="Cambria" panose="02040503050406030204" pitchFamily="18" charset="0"/>
                <a:ea typeface="Cambria" panose="02040503050406030204" pitchFamily="18" charset="0"/>
              </a:rPr>
              <a:t>i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-Ky </a:t>
            </a:r>
            <a:r>
              <a:rPr lang="sq-AL" sz="2000" dirty="0">
                <a:latin typeface="Cambria" panose="02040503050406030204" pitchFamily="18" charset="0"/>
                <a:ea typeface="Cambria" panose="02040503050406030204" pitchFamily="18" charset="0"/>
              </a:rPr>
              <a:t>proces krahason përputhjen e mallrave, punëve, materialeve dhe shërbimeve që i janë ofruar autoritetit kontraktues me kriteret e </a:t>
            </a:r>
            <a:r>
              <a:rPr lang="en-US" sz="2000" dirty="0" err="1">
                <a:latin typeface="Cambria" panose="02040503050406030204" pitchFamily="18" charset="0"/>
                <a:ea typeface="Cambria" panose="02040503050406030204" pitchFamily="18" charset="0"/>
              </a:rPr>
              <a:t>caktuara</a:t>
            </a:r>
            <a:r>
              <a:rPr lang="sq-AL" sz="2000" dirty="0">
                <a:latin typeface="Cambria" panose="02040503050406030204" pitchFamily="18" charset="0"/>
                <a:ea typeface="Cambria" panose="02040503050406030204" pitchFamily="18" charset="0"/>
              </a:rPr>
              <a:t>, të specifikuara dhe të pranuara.</a:t>
            </a:r>
            <a:endParaRPr lang="en-US" sz="2000" dirty="0">
              <a:latin typeface="Cambria" panose="02040503050406030204" pitchFamily="18" charset="0"/>
              <a:ea typeface="Cambria" panose="02040503050406030204" pitchFamily="18" charset="0"/>
            </a:endParaRPr>
          </a:p>
          <a:p>
            <a:endParaRPr lang="en-US" sz="2000" b="1" u="sng" dirty="0"/>
          </a:p>
          <a:p>
            <a:endParaRPr lang="en-US" sz="2000" i="1" dirty="0">
              <a:latin typeface="Cambria" panose="02040503050406030204" pitchFamily="18" charset="0"/>
              <a:ea typeface="Cambria" panose="02040503050406030204" pitchFamily="18" charset="0"/>
            </a:endParaRPr>
          </a:p>
          <a:p>
            <a:endParaRPr lang="en-US" sz="2400" dirty="0" smtClean="0"/>
          </a:p>
          <a:p>
            <a:pPr>
              <a:buNone/>
            </a:pPr>
            <a:endParaRPr lang="en-US" sz="2800" b="1" u="sng" dirty="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rPr>
              <a:t> </a:t>
            </a:r>
            <a:r>
              <a:rPr lang="sq-AL" sz="2800" b="1" dirty="0" smtClean="0">
                <a:solidFill>
                  <a:srgbClr val="002060"/>
                </a:solidFill>
                <a:latin typeface="Cambria" panose="02040503050406030204" pitchFamily="18" charset="0"/>
                <a:ea typeface="Cambria" panose="02040503050406030204" pitchFamily="18" charset="0"/>
              </a:rPr>
              <a:t>Hedhja/asgjësimi</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latin typeface="Cambria" panose="02040503050406030204" pitchFamily="18" charset="0"/>
                <a:ea typeface="Cambria" panose="02040503050406030204" pitchFamily="18" charset="0"/>
              </a:rPr>
              <a:t>Ky proces përfshin hapat e nevojsh</a:t>
            </a:r>
            <a:r>
              <a:rPr lang="en-US" sz="2400" dirty="0" err="1" smtClean="0">
                <a:latin typeface="Cambria" panose="02040503050406030204" pitchFamily="18" charset="0"/>
                <a:ea typeface="Cambria" panose="02040503050406030204" pitchFamily="18" charset="0"/>
              </a:rPr>
              <a:t>ëm</a:t>
            </a:r>
            <a:r>
              <a:rPr lang="sq-AL" sz="2400" dirty="0" smtClean="0">
                <a:latin typeface="Cambria" panose="02040503050406030204" pitchFamily="18" charset="0"/>
                <a:ea typeface="Cambria" panose="02040503050406030204" pitchFamily="18" charset="0"/>
              </a:rPr>
              <a:t> </a:t>
            </a:r>
            <a:r>
              <a:rPr lang="sq-AL" sz="2400" b="1" dirty="0" smtClean="0">
                <a:solidFill>
                  <a:srgbClr val="FF0000"/>
                </a:solidFill>
                <a:latin typeface="Cambria" panose="02040503050406030204" pitchFamily="18" charset="0"/>
                <a:ea typeface="Cambria" panose="02040503050406030204" pitchFamily="18" charset="0"/>
              </a:rPr>
              <a:t>për të shitur mallrat, punët dhe materialet </a:t>
            </a:r>
            <a:r>
              <a:rPr lang="sq-AL" sz="2400" dirty="0" smtClean="0">
                <a:latin typeface="Cambria" panose="02040503050406030204" pitchFamily="18" charset="0"/>
                <a:ea typeface="Cambria" panose="02040503050406030204" pitchFamily="18" charset="0"/>
              </a:rPr>
              <a:t>në një mënyrë etike dhe që mbron mjedisin, duke garantuar vlerën për paratë për autoritetin kontraktues. </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Ndonjëherë ky hap është përgjegjësi e prokurimit. </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Shpërndarja te "miqtë" ose nën vlerën e tregut normalisht konsiderohet si aktivitet </a:t>
            </a:r>
            <a:r>
              <a:rPr lang="sq-AL" sz="2400" dirty="0" err="1" smtClean="0">
                <a:latin typeface="Cambria" panose="02040503050406030204" pitchFamily="18" charset="0"/>
                <a:ea typeface="Cambria" panose="02040503050406030204" pitchFamily="18" charset="0"/>
              </a:rPr>
              <a:t>korruptiv</a:t>
            </a:r>
            <a:r>
              <a:rPr lang="sq-AL" sz="2400" dirty="0" smtClean="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Faza përmbyllëse arrihet kur autoriteti kontraktues dhe operatori ekonomik kanë përfunduar të gjitha hapat e prokurimit dhe veprimet administrative.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Faza përmbyllëse ndodh kur janë zgjidhur të gjitha mosmarrëveshjet dhe është kryer pagesa finale.</a:t>
            </a:r>
            <a:endParaRPr lang="en-US" sz="2400" dirty="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None/>
            </a:pPr>
            <a:endParaRPr lang="en-US" sz="2400"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Përmbajtja  e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85800"/>
            <a:ext cx="91440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Që të arrihet një marrëveshje </a:t>
            </a:r>
            <a:r>
              <a:rPr lang="sq-AL" sz="2000" b="1" dirty="0" smtClean="0">
                <a:latin typeface="Cambria" panose="02040503050406030204" pitchFamily="18" charset="0"/>
                <a:ea typeface="Cambria" panose="02040503050406030204" pitchFamily="18" charset="0"/>
              </a:rPr>
              <a:t>duhet të ketë një ofertë</a:t>
            </a:r>
            <a:r>
              <a:rPr lang="sq-AL" sz="2000" dirty="0" smtClean="0">
                <a:latin typeface="Cambria" panose="02040503050406030204" pitchFamily="18" charset="0"/>
                <a:ea typeface="Cambria" panose="02040503050406030204" pitchFamily="18" charset="0"/>
              </a:rPr>
              <a:t> dhe një </a:t>
            </a:r>
            <a:r>
              <a:rPr lang="sq-AL" sz="2000" b="1" dirty="0" smtClean="0">
                <a:latin typeface="Cambria" panose="02040503050406030204" pitchFamily="18" charset="0"/>
                <a:ea typeface="Cambria" panose="02040503050406030204" pitchFamily="18" charset="0"/>
              </a:rPr>
              <a:t>pranim të asaj oferte</a:t>
            </a:r>
            <a:r>
              <a:rPr lang="sq-AL" sz="2000" dirty="0" smtClean="0">
                <a:latin typeface="Cambria" panose="02040503050406030204" pitchFamily="18" charset="0"/>
                <a:ea typeface="Cambria" panose="02040503050406030204" pitchFamily="18" charset="0"/>
              </a:rPr>
              <a:t>. </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Kontratat për furnizimin me mallra, punë ose shërbime me vlerë të konsiderueshme përmbajnë kushte të detajuara të përcaktuara në shumë klauzola, me qëllim për të ruajtur interesat e çdo pale duke shprehur qartë përgjegjësinë për </a:t>
            </a:r>
            <a:r>
              <a:rPr lang="sq-AL" sz="2000" dirty="0" err="1" smtClean="0">
                <a:latin typeface="Cambria" panose="02040503050406030204" pitchFamily="18" charset="0"/>
                <a:ea typeface="Cambria" panose="02040503050406030204" pitchFamily="18" charset="0"/>
              </a:rPr>
              <a:t>risqet</a:t>
            </a:r>
            <a:r>
              <a:rPr lang="sq-AL" sz="2000" dirty="0" smtClean="0">
                <a:latin typeface="Cambria" panose="02040503050406030204" pitchFamily="18" charset="0"/>
                <a:ea typeface="Cambria" panose="02040503050406030204" pitchFamily="18" charset="0"/>
              </a:rPr>
              <a:t> me të cilat mund të përballen palët sipas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KRPP-ja ka aprovuar dokumentet standarde të tenderit që do të përdoren nga AK. Pjesa B e DT është kontrata. Pjesa B përbëhet nga: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Kontrata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Kushtet e përgjithshme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Kushte të veçanta</a:t>
            </a:r>
            <a:endParaRPr lang="en-US" sz="2000" b="1" dirty="0" smtClean="0">
              <a:latin typeface="Cambria" panose="02040503050406030204" pitchFamily="18" charset="0"/>
              <a:ea typeface="Cambria" panose="02040503050406030204" pitchFamily="18" charset="0"/>
            </a:endParaRPr>
          </a:p>
          <a:p>
            <a:pPr marL="0" lvl="0" indent="0">
              <a:buNone/>
            </a:pPr>
            <a:r>
              <a:rPr lang="en-US" sz="2000" b="1" dirty="0">
                <a:latin typeface="Cambria" panose="02040503050406030204" pitchFamily="18" charset="0"/>
                <a:ea typeface="Cambria" panose="02040503050406030204" pitchFamily="18" charset="0"/>
              </a:rPr>
              <a:t> </a:t>
            </a:r>
            <a:r>
              <a:rPr lang="en-US" sz="2000" b="1"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KPK </a:t>
            </a:r>
            <a:r>
              <a:rPr lang="en-US" sz="2000" dirty="0" err="1" smtClean="0">
                <a:latin typeface="Cambria" panose="02040503050406030204" pitchFamily="18" charset="0"/>
                <a:ea typeface="Cambria" panose="02040503050406030204" pitchFamily="18" charset="0"/>
              </a:rPr>
              <a:t>mbulojnë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gjitha</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aspektet</a:t>
            </a:r>
            <a:r>
              <a:rPr lang="en-US" sz="2000" dirty="0" smtClean="0">
                <a:latin typeface="Cambria" panose="02040503050406030204" pitchFamily="18" charset="0"/>
                <a:ea typeface="Cambria" panose="02040503050406030204" pitchFamily="18" charset="0"/>
              </a:rPr>
              <a:t> e </a:t>
            </a:r>
            <a:r>
              <a:rPr lang="en-US" sz="2000" dirty="0" err="1" smtClean="0">
                <a:latin typeface="Cambria" panose="02040503050406030204" pitchFamily="18" charset="0"/>
                <a:ea typeface="Cambria" panose="02040503050406030204" pitchFamily="18" charset="0"/>
              </a:rPr>
              <a:t>mundëshme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lidhur</a:t>
            </a:r>
            <a:r>
              <a:rPr lang="en-US" sz="2000" dirty="0" smtClean="0">
                <a:latin typeface="Cambria" panose="02040503050406030204" pitchFamily="18" charset="0"/>
                <a:ea typeface="Cambria" panose="02040503050406030204" pitchFamily="18" charset="0"/>
              </a:rPr>
              <a:t> me </a:t>
            </a:r>
            <a:r>
              <a:rPr lang="en-US" sz="2000" dirty="0" err="1" smtClean="0">
                <a:latin typeface="Cambria" panose="02040503050406030204" pitchFamily="18" charset="0"/>
                <a:ea typeface="Cambria" panose="02040503050406030204" pitchFamily="18" charset="0"/>
              </a:rPr>
              <a:t>obligimet</a:t>
            </a:r>
            <a:r>
              <a:rPr lang="en-US" sz="2000" dirty="0" smtClean="0">
                <a:latin typeface="Cambria" panose="02040503050406030204" pitchFamily="18" charset="0"/>
                <a:ea typeface="Cambria" panose="02040503050406030204" pitchFamily="18" charset="0"/>
              </a:rPr>
              <a:t> e OE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lidhje</a:t>
            </a:r>
            <a:r>
              <a:rPr lang="en-US" sz="2000" dirty="0" smtClean="0">
                <a:latin typeface="Cambria" panose="02040503050406030204" pitchFamily="18" charset="0"/>
                <a:ea typeface="Cambria" panose="02040503050406030204" pitchFamily="18" charset="0"/>
              </a:rPr>
              <a:t> me </a:t>
            </a:r>
            <a:r>
              <a:rPr lang="en-US" sz="2000" dirty="0" err="1" smtClean="0">
                <a:latin typeface="Cambria" panose="02040503050406030204" pitchFamily="18" charset="0"/>
                <a:ea typeface="Cambria" panose="02040503050406030204" pitchFamily="18" charset="0"/>
              </a:rPr>
              <a:t>kontratën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dhe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përkufizojnë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shkeljet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themelore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termeve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dhe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mjeteve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juridike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që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vlejnë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për</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secilën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pale.KPK</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mbeten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pandryshuara</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formularin</a:t>
            </a:r>
            <a:r>
              <a:rPr lang="en-US" sz="2000" dirty="0" smtClean="0">
                <a:latin typeface="Cambria" panose="02040503050406030204" pitchFamily="18" charset="0"/>
                <a:ea typeface="Cambria" panose="02040503050406030204" pitchFamily="18" charset="0"/>
              </a:rPr>
              <a:t> e </a:t>
            </a:r>
            <a:r>
              <a:rPr lang="en-US" sz="2000" dirty="0" err="1" smtClean="0">
                <a:latin typeface="Cambria" panose="02040503050406030204" pitchFamily="18" charset="0"/>
                <a:ea typeface="Cambria" panose="02040503050406030204" pitchFamily="18" charset="0"/>
              </a:rPr>
              <a:t>paraqitur</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DT.</a:t>
            </a:r>
          </a:p>
          <a:p>
            <a:pPr marL="0" lvl="0" indent="0">
              <a:buNone/>
            </a:pP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Kushtet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Veçanta</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Specifike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Kontratës</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plotësojnë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shtojnë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apo</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ndryshojnë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dispozitat</a:t>
            </a:r>
            <a:r>
              <a:rPr lang="en-US" sz="2000" dirty="0" smtClean="0">
                <a:latin typeface="Cambria" panose="02040503050406030204" pitchFamily="18" charset="0"/>
                <a:ea typeface="Cambria" panose="02040503050406030204" pitchFamily="18" charset="0"/>
              </a:rPr>
              <a:t> e KPK. </a:t>
            </a:r>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2133600" y="6477000"/>
            <a:ext cx="3886200" cy="3810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24</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Përmbajtja  e kontratës</a:t>
            </a:r>
            <a:r>
              <a:rPr lang="en-US"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09600"/>
            <a:ext cx="9144000" cy="5791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 përgatitjen e ndonjë kontratë për prokurimin e furnizimeve, punëve ose shërbimeve, fushat kryesore të rrezikut</a:t>
            </a:r>
            <a:r>
              <a:rPr lang="en-US" sz="2000"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konsiderohet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j</a:t>
            </a:r>
            <a:r>
              <a:rPr lang="en-US" sz="2000" dirty="0" smtClean="0">
                <a:latin typeface="Cambria" panose="02040503050406030204" pitchFamily="18" charset="0"/>
                <a:ea typeface="Cambria" panose="02040503050406030204" pitchFamily="18" charset="0"/>
              </a:rPr>
              <a:t>e</a:t>
            </a:r>
            <a:r>
              <a:rPr lang="sq-AL" sz="2000" dirty="0" smtClean="0">
                <a:latin typeface="Cambria" panose="02040503050406030204" pitchFamily="18" charset="0"/>
                <a:ea typeface="Cambria" panose="02040503050406030204" pitchFamily="18" charset="0"/>
              </a:rPr>
              <a:t>në si më poshtë: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Specifikimin e duhur</a:t>
            </a:r>
            <a:r>
              <a:rPr lang="sq-AL" sz="2000" dirty="0" smtClean="0">
                <a:latin typeface="Cambria" panose="02040503050406030204" pitchFamily="18" charset="0"/>
                <a:ea typeface="Cambria" panose="02040503050406030204" pitchFamily="18" charset="0"/>
              </a:rPr>
              <a:t> të furnizimeve, punime ose shërbime që do të ofrohen;</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Është praktikë e zakonshme që mallrat, punët ose shërbimet të përkufizohen brenda një dokumenti ose një serie dokumentesh që janë pjesë e kontratës dhe </a:t>
            </a:r>
            <a:r>
              <a:rPr lang="sq-AL" sz="2000" dirty="0">
                <a:solidFill>
                  <a:srgbClr val="FF0000"/>
                </a:solidFill>
                <a:latin typeface="Cambria" panose="02040503050406030204" pitchFamily="18" charset="0"/>
                <a:ea typeface="Cambria" panose="02040503050406030204" pitchFamily="18" charset="0"/>
              </a:rPr>
              <a:t>që njihen si specifikimet teknike</a:t>
            </a:r>
            <a:r>
              <a:rPr lang="sq-AL" sz="2000" dirty="0" smtClean="0">
                <a:solidFill>
                  <a:srgbClr val="FF0000"/>
                </a:solidFill>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a:t>
            </a:r>
            <a:r>
              <a:rPr lang="sq-AL" sz="2000" b="1" dirty="0" smtClean="0">
                <a:latin typeface="Cambria" panose="02040503050406030204" pitchFamily="18" charset="0"/>
                <a:ea typeface="Cambria" panose="02040503050406030204" pitchFamily="18" charset="0"/>
              </a:rPr>
              <a:t>ërputhje me specifikimet</a:t>
            </a:r>
            <a:r>
              <a:rPr lang="sq-AL" sz="2000" dirty="0" smtClean="0">
                <a:latin typeface="Cambria" panose="02040503050406030204" pitchFamily="18" charset="0"/>
                <a:ea typeface="Cambria" panose="02040503050406030204" pitchFamily="18" charset="0"/>
              </a:rPr>
              <a:t> (sigurimin e cilësisë, inspektimit, korrigjimin e defekte, garancitë dhe garancitë, pranimi);</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koha</a:t>
            </a:r>
            <a:r>
              <a:rPr lang="sq-AL" sz="2000" dirty="0" smtClean="0">
                <a:latin typeface="Cambria" panose="02040503050406030204" pitchFamily="18" charset="0"/>
                <a:ea typeface="Cambria" panose="02040503050406030204" pitchFamily="18" charset="0"/>
              </a:rPr>
              <a:t> (e fillimit, programi, ofrimit / përfundimin, vonesë);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Çmimi dhe pagesa</a:t>
            </a:r>
            <a:r>
              <a:rPr lang="sq-AL" sz="2000" dirty="0" smtClean="0">
                <a:latin typeface="Cambria" panose="02040503050406030204" pitchFamily="18" charset="0"/>
                <a:ea typeface="Cambria" panose="02040503050406030204" pitchFamily="18" charset="0"/>
              </a:rPr>
              <a:t> (Përkufizimi i çmimit, shuma e pagesave, koha e pagesave;metodën e pagesës; pagesës </a:t>
            </a:r>
            <a:r>
              <a:rPr lang="en-US" sz="2000" dirty="0" err="1" smtClean="0">
                <a:latin typeface="Cambria" panose="02040503050406030204" pitchFamily="18" charset="0"/>
                <a:ea typeface="Cambria" panose="02040503050406030204" pitchFamily="18" charset="0"/>
              </a:rPr>
              <a:t>së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vonuar);</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dëmet  dhe lëndimit </a:t>
            </a:r>
            <a:r>
              <a:rPr lang="sq-AL" sz="2000" dirty="0" smtClean="0">
                <a:latin typeface="Cambria" panose="02040503050406030204" pitchFamily="18" charset="0"/>
                <a:ea typeface="Cambria" panose="02040503050406030204" pitchFamily="18" charset="0"/>
              </a:rPr>
              <a:t>(ndaj furnizimeve ose punëve gjatë transportit ose për të palëve të treta, të pronësisë intelektuale, sigurime);</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dështimi për të kryer</a:t>
            </a:r>
            <a:r>
              <a:rPr lang="sq-AL" sz="2000" dirty="0" smtClean="0">
                <a:latin typeface="Cambria" panose="02040503050406030204" pitchFamily="18" charset="0"/>
                <a:ea typeface="Cambria" panose="02040503050406030204" pitchFamily="18" charset="0"/>
              </a:rPr>
              <a:t> (dëmet ne vonesë, dëmet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të sigurisë);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“klauzolat standarde"</a:t>
            </a:r>
            <a:r>
              <a:rPr lang="sq-AL" sz="2000" dirty="0" smtClean="0">
                <a:latin typeface="Cambria" panose="02040503050406030204" pitchFamily="18" charset="0"/>
                <a:ea typeface="Cambria" panose="02040503050406030204" pitchFamily="18" charset="0"/>
              </a:rPr>
              <a:t> (ligji i kontratës; gjuha e kontratës; renditja sipas përparësisë; revokimi; caktimi; ndryshimi; njoftimet);</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zgjidhjen e kontesteve.</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endParaRPr lang="en-US" sz="1800" dirty="0" smtClean="0"/>
          </a:p>
          <a:p>
            <a:pPr lvl="0">
              <a:buFont typeface="+mj-lt"/>
              <a:buAutoNum type="arabicPeriod"/>
            </a:pPr>
            <a:endParaRPr lang="en-US" sz="1800" dirty="0" smtClean="0"/>
          </a:p>
          <a:p>
            <a:endParaRPr lang="en-US" sz="1800" dirty="0" smtClean="0"/>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25</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PAJTUESHMËRIA ME SPECIFIKIMIN</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46150"/>
            <a:ext cx="91440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Në këtë mënyrë kontrata duhet të sigurojë: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e materialeve dhe të fabrikimit përpara përdorimit në vend (p.sh. testimi i salduesve, testimi i pavarur i materialeve);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inspektimin e pajisjeve kryesore gjatë prodhimit dhe/ose para dërgimit në vend;</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ngritjen nga </a:t>
            </a:r>
            <a:r>
              <a:rPr lang="sq-AL" sz="2000" dirty="0" err="1" smtClean="0">
                <a:latin typeface="Cambria" panose="02040503050406030204" pitchFamily="18" charset="0"/>
                <a:ea typeface="Cambria" panose="02040503050406030204" pitchFamily="18" charset="0"/>
              </a:rPr>
              <a:t>kontraktori</a:t>
            </a:r>
            <a:r>
              <a:rPr lang="sq-AL" sz="2000" dirty="0" smtClean="0">
                <a:latin typeface="Cambria" panose="02040503050406030204" pitchFamily="18" charset="0"/>
                <a:ea typeface="Cambria" panose="02040503050406030204" pitchFamily="18" charset="0"/>
              </a:rPr>
              <a:t> të një sistemi të garantimit dhe kontrollit të cilësisë, me </a:t>
            </a:r>
            <a:r>
              <a:rPr lang="sq-AL" sz="2000" dirty="0" err="1" smtClean="0">
                <a:latin typeface="Cambria" panose="02040503050406030204" pitchFamily="18" charset="0"/>
                <a:ea typeface="Cambria" panose="02040503050406030204" pitchFamily="18" charset="0"/>
              </a:rPr>
              <a:t>auditime</a:t>
            </a:r>
            <a:r>
              <a:rPr lang="sq-AL" sz="2000" dirty="0" smtClean="0">
                <a:latin typeface="Cambria" panose="02040503050406030204" pitchFamily="18" charset="0"/>
                <a:ea typeface="Cambria" panose="02040503050406030204" pitchFamily="18" charset="0"/>
              </a:rPr>
              <a:t> nga autoriteti kontraktues/punëdhënësi, inxhinieri i tyre ose një palë e tretë e pavarur;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e projekteve nga autoriteti kontraktues/punëdhënësi, inxhinieri i tyre ose një palë e tretë e pavarur;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autoritetin për autoritetin kontraktues/punëdhënësin për të refuzuar materialet ose fabrikimin me defekt para përfundimit të punëve, me kompetencën për të punësuar të tjerë për t'i korrigjuar defektet nëse </a:t>
            </a:r>
            <a:r>
              <a:rPr lang="sq-AL" sz="2000" dirty="0" err="1" smtClean="0">
                <a:latin typeface="Cambria" panose="02040503050406030204" pitchFamily="18" charset="0"/>
                <a:ea typeface="Cambria" panose="02040503050406030204" pitchFamily="18" charset="0"/>
              </a:rPr>
              <a:t>kontraktori</a:t>
            </a:r>
            <a:r>
              <a:rPr lang="sq-AL" sz="2000" dirty="0" smtClean="0">
                <a:latin typeface="Cambria" panose="02040503050406030204" pitchFamily="18" charset="0"/>
                <a:ea typeface="Cambria" panose="02040503050406030204" pitchFamily="18" charset="0"/>
              </a:rPr>
              <a:t> nuk e bën këtë Brenda një kohe të arsyeshme;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final të punimeve para marrjes së tyre në dorëzimit nga autoriteti kontraktues/punëdhënësi;</a:t>
            </a:r>
            <a:endParaRPr lang="en-US" sz="2000" dirty="0" smtClean="0">
              <a:latin typeface="Cambria" panose="02040503050406030204" pitchFamily="18" charset="0"/>
              <a:ea typeface="Cambria" panose="02040503050406030204" pitchFamily="18" charset="0"/>
            </a:endParaRPr>
          </a:p>
          <a:p>
            <a:pPr>
              <a:buNone/>
            </a:pPr>
            <a:endParaRPr lang="en-US" sz="24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sq-AL" sz="2800" b="1" dirty="0" smtClean="0">
                <a:solidFill>
                  <a:srgbClr val="002060"/>
                </a:solidFill>
                <a:latin typeface="Cambria" panose="02040503050406030204" pitchFamily="18" charset="0"/>
                <a:ea typeface="Cambria" panose="02040503050406030204" pitchFamily="18" charset="0"/>
              </a:rPr>
              <a:t>AFATET KOHORE</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90600"/>
            <a:ext cx="91440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Tema </a:t>
            </a:r>
            <a:r>
              <a:rPr lang="sq-AL" sz="2000" b="1" dirty="0" smtClean="0">
                <a:latin typeface="Cambria" panose="02040503050406030204" pitchFamily="18" charset="0"/>
                <a:ea typeface="Cambria" panose="02040503050406030204" pitchFamily="18" charset="0"/>
              </a:rPr>
              <a:t>e </a:t>
            </a:r>
            <a:r>
              <a:rPr lang="sq-AL" sz="2000" b="1" dirty="0" smtClean="0">
                <a:solidFill>
                  <a:srgbClr val="FF0000"/>
                </a:solidFill>
                <a:latin typeface="Cambria" panose="02040503050406030204" pitchFamily="18" charset="0"/>
                <a:ea typeface="Cambria" panose="02040503050406030204" pitchFamily="18" charset="0"/>
              </a:rPr>
              <a:t>afateve kohore</a:t>
            </a:r>
            <a:r>
              <a:rPr lang="sq-AL" sz="2000" dirty="0" smtClean="0">
                <a:solidFill>
                  <a:srgbClr val="FF0000"/>
                </a:solidFill>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është zakonisht një nga tre çështjet me rëndësi themelore në një kontratë prokurimi, ku dy të tjerat janë </a:t>
            </a:r>
            <a:r>
              <a:rPr lang="sq-AL" sz="2000" b="1" dirty="0" smtClean="0">
                <a:solidFill>
                  <a:srgbClr val="FF0000"/>
                </a:solidFill>
                <a:latin typeface="Cambria" panose="02040503050406030204" pitchFamily="18" charset="0"/>
                <a:ea typeface="Cambria" panose="02040503050406030204" pitchFamily="18" charset="0"/>
              </a:rPr>
              <a:t>cilësia dhe çmimi</a:t>
            </a:r>
            <a:r>
              <a:rPr lang="sq-AL" sz="2000" dirty="0" smtClean="0">
                <a:solidFill>
                  <a:srgbClr val="FF0000"/>
                </a:solidFill>
                <a:latin typeface="Cambria" panose="02040503050406030204" pitchFamily="18" charset="0"/>
                <a:ea typeface="Cambria" panose="02040503050406030204" pitchFamily="18" charset="0"/>
              </a:rPr>
              <a:t>. </a:t>
            </a: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Është shumë e rëndësishme që kontrata ta trajtojë me kujdes çështjen e afateve kohore: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se kur kontrata do të hyjë në fuqi,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kur operatori ekonomik duhet të fillojë aktivitetin e tij, kur autoriteti kontraktues duhet të ndërmarrë veprimet e kërkuara prej tij, kur të kryhet dorëzimi, çfarë do të ndodhë në rast vonesash nga </a:t>
            </a:r>
            <a:endParaRPr lang="en-US" sz="2000" dirty="0" smtClean="0">
              <a:latin typeface="Cambria" panose="02040503050406030204" pitchFamily="18" charset="0"/>
              <a:ea typeface="Cambria" panose="02040503050406030204" pitchFamily="18" charset="0"/>
            </a:endParaRPr>
          </a:p>
          <a:p>
            <a:pPr marL="0" lvl="0" indent="0">
              <a:buNone/>
            </a:pP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 </a:t>
            </a:r>
            <a:r>
              <a:rPr lang="sq-AL" sz="2000" u="sng" dirty="0" smtClean="0">
                <a:latin typeface="Cambria" panose="02040503050406030204" pitchFamily="18" charset="0"/>
                <a:ea typeface="Cambria" panose="02040503050406030204" pitchFamily="18" charset="0"/>
              </a:rPr>
              <a:t>autoriteti kontraktues</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ose </a:t>
            </a:r>
            <a:endParaRPr lang="en-US" sz="2000" dirty="0" smtClean="0">
              <a:latin typeface="Cambria" panose="02040503050406030204" pitchFamily="18" charset="0"/>
              <a:ea typeface="Cambria" panose="02040503050406030204" pitchFamily="18" charset="0"/>
            </a:endParaRPr>
          </a:p>
          <a:p>
            <a:pPr marL="0" lvl="0" indent="0">
              <a:buNone/>
            </a:pPr>
            <a:r>
              <a:rPr lang="sq-AL" sz="2000" dirty="0" smtClean="0">
                <a:latin typeface="Cambria" panose="02040503050406030204" pitchFamily="18" charset="0"/>
                <a:ea typeface="Cambria" panose="02040503050406030204" pitchFamily="18" charset="0"/>
              </a:rPr>
              <a:t>b) </a:t>
            </a:r>
            <a:r>
              <a:rPr lang="sq-AL" sz="2000" u="sng" dirty="0" smtClean="0">
                <a:latin typeface="Cambria" panose="02040503050406030204" pitchFamily="18" charset="0"/>
                <a:ea typeface="Cambria" panose="02040503050406030204" pitchFamily="18" charset="0"/>
              </a:rPr>
              <a:t>operatori ekonomik</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do të ketë data afatesh të ndërmjetme që duhen përmbushur,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 nëse do të vendoset në ngarkim pagesë për dëmet e shkaktuara nga vonesa në rast të mosarritjes së datave të afateve të ndërmjetme ose të datës së përfundimit dhe, nëse po, sa do të jetë pagesa dhe mbi çfarë baze;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do të ketë pagesa nxitëse për përfundimin para kohe.</a:t>
            </a:r>
            <a:endParaRPr lang="en-US" sz="2000" dirty="0" smtClean="0">
              <a:latin typeface="Cambria" panose="02040503050406030204" pitchFamily="18" charset="0"/>
              <a:ea typeface="Cambria" panose="02040503050406030204" pitchFamily="18" charset="0"/>
            </a:endParaRPr>
          </a:p>
          <a:p>
            <a:pPr lvl="0">
              <a:buNone/>
            </a:pPr>
            <a:endParaRPr lang="en-US" sz="1800" b="1" u="sng" dirty="0" smtClean="0">
              <a:solidFill>
                <a:srgbClr val="FF0000"/>
              </a:solidFill>
            </a:endParaRPr>
          </a:p>
          <a:p>
            <a:endParaRPr lang="en-US" sz="2800" b="1" u="sng" dirty="0"/>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27</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ÇMIMI DHE PAGESA</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09600"/>
            <a:ext cx="9144000" cy="6248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Çështja e tretë me rëndësi themelore në çdo kontratë prokurimi është sigurisht </a:t>
            </a:r>
            <a:r>
              <a:rPr lang="sq-AL" sz="2000" b="1" dirty="0" smtClean="0">
                <a:latin typeface="Cambria" panose="02040503050406030204" pitchFamily="18" charset="0"/>
                <a:ea typeface="Cambria" panose="02040503050406030204" pitchFamily="18" charset="0"/>
              </a:rPr>
              <a:t>çmimi, e lidhur me këtë, edhe mënyra e pagesës</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Ndërmjet pyetjeve që hartuesi i kontratës duhet të marrë në shqyrtim janë: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bëhet një blerje e vetme apo një seri blerjesh?</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ketë një çmim të vetëm total apo një seri çmimesh për njësi që do të aplikohen për sasinë aktuale të furnizuar?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Çfarë mbulon çmimi (ose çmimet) aktuale? A ka përjashtime nga çmimi?</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Kush do të paguajë për transportin, sigurimin, taksat dhe tarifat e importit për mallrat e importuar?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ketë çmim (ose çmime) fikse për kohëzgjatjen e kontratës, apo do të ketë përshtatje duke marrë parasysh rritjet (ose uljet) e inflacionit?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çmimet do të përshtaten, si do të përcaktohet përshtatja?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bëhet pagesa menjëherë pas dorëzimit apo brenda një periudhe të</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sq-AL" sz="2000" dirty="0" smtClean="0">
                <a:latin typeface="Cambria" panose="02040503050406030204" pitchFamily="18" charset="0"/>
                <a:ea typeface="Cambria" panose="02040503050406030204" pitchFamily="18" charset="0"/>
              </a:rPr>
              <a:t>përcaktuar pas dorëzimit?</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sq-AL" sz="2000" dirty="0" smtClean="0">
                <a:latin typeface="Cambria" panose="02040503050406030204" pitchFamily="18" charset="0"/>
                <a:ea typeface="Cambria" panose="02040503050406030204" pitchFamily="18" charset="0"/>
              </a:rPr>
              <a:t> A do të jetë pagesë paraprake, pagesa me faza (shpeshherë të quajtura “pagesa të përkohshme”) apo një pagesë të vetme? Si do të përcaktohen shumat e këtyre pagesave?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endParaRPr lang="en-US" sz="2000" dirty="0" smtClean="0">
              <a:latin typeface="Cambria" panose="02040503050406030204" pitchFamily="18" charset="0"/>
              <a:ea typeface="Cambria" panose="02040503050406030204" pitchFamily="18" charset="0"/>
            </a:endParaRPr>
          </a:p>
          <a:p>
            <a:endParaRPr lang="en-US" sz="2800" dirty="0" smtClean="0"/>
          </a:p>
          <a:p>
            <a:endParaRPr lang="en-US" sz="2800" b="1" dirty="0">
              <a:solidFill>
                <a:srgbClr val="FF0000"/>
              </a:solidFill>
            </a:endParaRPr>
          </a:p>
        </p:txBody>
      </p:sp>
      <p:sp>
        <p:nvSpPr>
          <p:cNvPr id="2" name="Footer Placeholder 1"/>
          <p:cNvSpPr>
            <a:spLocks noGrp="1"/>
          </p:cNvSpPr>
          <p:nvPr>
            <p:ph type="ftr" sz="quarter" idx="11"/>
          </p:nvPr>
        </p:nvSpPr>
        <p:spPr>
          <a:xfrm>
            <a:off x="3124200" y="6553200"/>
            <a:ext cx="4191000" cy="3048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DËMTIMI DHE LËNDIMI</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943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Një tjetër sferë e riskut që duhet të merret në konsideratë nga hartuesi i kontratës është ai </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dëmtimit lidhur me një kontratë për furnizime mallrash, hartuesi i kontratës duhet të vlerësojë riskun e dëmtimit të mallrave gjatë transportit, r</a:t>
            </a:r>
            <a:r>
              <a:rPr lang="sq-AL" sz="2000" b="1" dirty="0" smtClean="0">
                <a:latin typeface="Cambria" panose="02040503050406030204" pitchFamily="18" charset="0"/>
                <a:ea typeface="Cambria" panose="02040503050406030204" pitchFamily="18" charset="0"/>
              </a:rPr>
              <a:t>iskun e dëmeve mjedisore dhe riskun e lëndimit të atyre që përdorin produktet e furnizuara.</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Lidhur me një kontratë për punë civile, ata duhet të vlerësojnë </a:t>
            </a:r>
            <a:r>
              <a:rPr lang="sq-AL" sz="2000" b="1" dirty="0" smtClean="0">
                <a:latin typeface="Cambria" panose="02040503050406030204" pitchFamily="18" charset="0"/>
                <a:ea typeface="Cambria" panose="02040503050406030204" pitchFamily="18" charset="0"/>
              </a:rPr>
              <a:t>riskun e dëmtimeve të pronave të palëve te  treta </a:t>
            </a:r>
            <a:r>
              <a:rPr lang="sq-AL" sz="2000" dirty="0" smtClean="0">
                <a:latin typeface="Cambria" panose="02040503050406030204" pitchFamily="18" charset="0"/>
                <a:ea typeface="Cambria" panose="02040503050406030204" pitchFamily="18" charset="0"/>
              </a:rPr>
              <a:t>si rezultat i zbatimit të punimeve.</a:t>
            </a:r>
          </a:p>
          <a:p>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autoritet kontraktues duhet të shqetësohet për riskun që operatori ekonomik nuk arrin të </a:t>
            </a:r>
            <a:r>
              <a:rPr lang="sq-AL" sz="2000" dirty="0" smtClean="0">
                <a:latin typeface="Cambria" panose="02040503050406030204" pitchFamily="18" charset="0"/>
                <a:ea typeface="Cambria" panose="02040503050406030204" pitchFamily="18" charset="0"/>
              </a:rPr>
              <a:t>përmbushë.</a:t>
            </a:r>
            <a:endParaRPr lang="en-US" sz="2000" dirty="0">
              <a:latin typeface="Cambria" panose="02040503050406030204" pitchFamily="18" charset="0"/>
              <a:ea typeface="Cambria" panose="02040503050406030204" pitchFamily="18" charset="0"/>
            </a:endParaRPr>
          </a:p>
          <a:p>
            <a:r>
              <a:rPr lang="sq-AL" sz="2000" b="1" i="1" dirty="0" smtClean="0">
                <a:latin typeface="Cambria" panose="02040503050406030204" pitchFamily="18" charset="0"/>
                <a:ea typeface="Cambria" panose="02040503050406030204" pitchFamily="18" charset="0"/>
              </a:rPr>
              <a:t>Në </a:t>
            </a:r>
            <a:r>
              <a:rPr lang="sq-AL" sz="2000" b="1" i="1" dirty="0">
                <a:latin typeface="Cambria" panose="02040503050406030204" pitchFamily="18" charset="0"/>
                <a:ea typeface="Cambria" panose="02040503050406030204" pitchFamily="18" charset="0"/>
              </a:rPr>
              <a:t>spektrin e masave në dispozicion të hartuesit përfshihen:</a:t>
            </a:r>
            <a:endParaRPr lang="en-US"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Sigurimi i ofertës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err="1">
                <a:latin typeface="Cambria" panose="02040503050406030204" pitchFamily="18" charset="0"/>
                <a:ea typeface="Cambria" panose="02040503050406030204" pitchFamily="18" charset="0"/>
              </a:rPr>
              <a:t>Garancioni</a:t>
            </a:r>
            <a:r>
              <a:rPr lang="sq-AL" sz="2000" i="1" dirty="0">
                <a:latin typeface="Cambria" panose="02040503050406030204" pitchFamily="18" charset="0"/>
                <a:ea typeface="Cambria" panose="02040503050406030204" pitchFamily="18" charset="0"/>
              </a:rPr>
              <a:t> i pagesës paraprake</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Sigurimi i kontratës</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Dëmet nga vonesa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E drejta e pezullimit të zbatimit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Dispozitat e ndërprerjes </a:t>
            </a:r>
            <a:endParaRPr lang="en-US" sz="2000" i="1" dirty="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endParaRPr lang="en-US" sz="2800" dirty="0" smtClean="0"/>
          </a:p>
        </p:txBody>
      </p:sp>
      <p:sp>
        <p:nvSpPr>
          <p:cNvPr id="2" name="Footer Placeholder 1"/>
          <p:cNvSpPr>
            <a:spLocks noGrp="1"/>
          </p:cNvSpPr>
          <p:nvPr>
            <p:ph type="ftr" sz="quarter" idx="11"/>
          </p:nvPr>
        </p:nvSpPr>
        <p:spPr>
          <a:xfrm>
            <a:off x="33528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Menaxhimi i Kontratës</a:t>
            </a:r>
            <a:endParaRPr lang="sq-AL"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r>
              <a:rPr lang="sq-AL" sz="2000" b="1" dirty="0">
                <a:latin typeface="Cambria" panose="02040503050406030204" pitchFamily="18" charset="0"/>
                <a:ea typeface="Cambria" panose="02040503050406030204" pitchFamily="18" charset="0"/>
              </a:rPr>
              <a:t>Menaxhimi i Kontratës </a:t>
            </a:r>
            <a:r>
              <a:rPr lang="sq-AL" sz="2000" dirty="0">
                <a:latin typeface="Cambria" panose="02040503050406030204" pitchFamily="18" charset="0"/>
                <a:ea typeface="Cambria" panose="02040503050406030204" pitchFamily="18" charset="0"/>
              </a:rPr>
              <a:t>– i referohet administrimit të implementimit të kontratave nga ana e autoritetit kontraktues nëpërmjet modulit për menaxhim të kontratave në sistemit të prokurimit elektronik. Të gjithë zyrtarët/ personat e </a:t>
            </a:r>
            <a:r>
              <a:rPr lang="sq-AL" sz="2000" dirty="0" smtClean="0">
                <a:latin typeface="Cambria" panose="02040503050406030204" pitchFamily="18" charset="0"/>
                <a:ea typeface="Cambria" panose="02040503050406030204" pitchFamily="18" charset="0"/>
              </a:rPr>
              <a:t>caktuar/emëruar </a:t>
            </a:r>
            <a:r>
              <a:rPr lang="sq-AL" sz="2000" dirty="0">
                <a:latin typeface="Cambria" panose="02040503050406030204" pitchFamily="18" charset="0"/>
                <a:ea typeface="Cambria" panose="02040503050406030204" pitchFamily="18" charset="0"/>
              </a:rPr>
              <a:t>si menaxherë të kontratës si nga ana e AK dhe OE duhet të bëjnë administrimin dhe menaxhimin e implementimit të kontratave në pajtim me manualet për përdorim të modulit për menaxhim të </a:t>
            </a:r>
            <a:r>
              <a:rPr lang="sq-AL" sz="2000" dirty="0" smtClean="0">
                <a:latin typeface="Cambria" panose="02040503050406030204" pitchFamily="18" charset="0"/>
                <a:ea typeface="Cambria" panose="02040503050406030204" pitchFamily="18" charset="0"/>
              </a:rPr>
              <a:t>kontratës</a:t>
            </a: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a:t>
            </a:r>
          </a:p>
          <a:p>
            <a:pPr marL="0" indent="0">
              <a:buNone/>
            </a:pP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e- prokurim. </a:t>
            </a:r>
          </a:p>
          <a:p>
            <a:pPr marL="0" indent="0">
              <a:buNone/>
            </a:pPr>
            <a:endParaRPr lang="sq-AL"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Vlerësimi i </a:t>
            </a:r>
            <a:r>
              <a:rPr lang="sq-AL" sz="2000" b="1" dirty="0" err="1">
                <a:latin typeface="Cambria" panose="02040503050406030204" pitchFamily="18" charset="0"/>
                <a:ea typeface="Cambria" panose="02040503050406030204" pitchFamily="18" charset="0"/>
              </a:rPr>
              <a:t>përformancës</a:t>
            </a: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së </a:t>
            </a:r>
            <a:r>
              <a:rPr lang="sq-AL" sz="2000" b="1" dirty="0">
                <a:latin typeface="Cambria" panose="02040503050406030204" pitchFamily="18" charset="0"/>
                <a:ea typeface="Cambria" panose="02040503050406030204" pitchFamily="18" charset="0"/>
              </a:rPr>
              <a:t>kontraktuesve </a:t>
            </a:r>
            <a:r>
              <a:rPr lang="sq-AL" sz="2000" dirty="0">
                <a:latin typeface="Cambria" panose="02040503050406030204" pitchFamily="18" charset="0"/>
                <a:ea typeface="Cambria" panose="02040503050406030204" pitchFamily="18" charset="0"/>
              </a:rPr>
              <a:t>– i referohet vlerësimit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gjatë implementimit të kontratave publike dhe kontratave kornizë. Vlerësimi i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kontraktuesve do të behet: i) në sistem të prokurimit elektronik nëpërmjet modulit për vlerësim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ii</a:t>
            </a:r>
            <a:r>
              <a:rPr lang="sq-AL" sz="2000" dirty="0">
                <a:latin typeface="Cambria" panose="02040503050406030204" pitchFamily="18" charset="0"/>
                <a:ea typeface="Cambria" panose="02040503050406030204" pitchFamily="18" charset="0"/>
              </a:rPr>
              <a:t>) nga menaxherët e kontratës dhe </a:t>
            </a:r>
            <a:r>
              <a:rPr lang="sq-AL" sz="2000" dirty="0" err="1">
                <a:latin typeface="Cambria" panose="02040503050406030204" pitchFamily="18" charset="0"/>
                <a:ea typeface="Cambria" panose="02040503050406030204" pitchFamily="18" charset="0"/>
              </a:rPr>
              <a:t>mbikqyrësi</a:t>
            </a:r>
            <a:r>
              <a:rPr lang="sq-AL" sz="2000" dirty="0">
                <a:latin typeface="Cambria" panose="02040503050406030204" pitchFamily="18" charset="0"/>
                <a:ea typeface="Cambria" panose="02040503050406030204" pitchFamily="18" charset="0"/>
              </a:rPr>
              <a:t> i drejtpërdrejtë i menaxherit të kontratës, dhe </a:t>
            </a:r>
            <a:r>
              <a:rPr lang="sq-AL" sz="2000" dirty="0" err="1">
                <a:latin typeface="Cambria" panose="02040503050406030204" pitchFamily="18" charset="0"/>
                <a:ea typeface="Cambria" panose="02040503050406030204" pitchFamily="18" charset="0"/>
              </a:rPr>
              <a:t>iii</a:t>
            </a:r>
            <a:r>
              <a:rPr lang="sq-AL" sz="2000" dirty="0">
                <a:latin typeface="Cambria" panose="02040503050406030204" pitchFamily="18" charset="0"/>
                <a:ea typeface="Cambria" panose="02040503050406030204" pitchFamily="18" charset="0"/>
              </a:rPr>
              <a:t>) në pajtim me manualet për përdorim të modulit për vlerësim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dhe kritereve të vlerësimit.</a:t>
            </a:r>
          </a:p>
        </p:txBody>
      </p:sp>
      <p:sp>
        <p:nvSpPr>
          <p:cNvPr id="4" name="Footer Placeholder 3"/>
          <p:cNvSpPr>
            <a:spLocks noGrp="1"/>
          </p:cNvSpPr>
          <p:nvPr>
            <p:ph type="ftr" sz="quarter" idx="11"/>
          </p:nvPr>
        </p:nvSpPr>
        <p:spPr>
          <a:xfrm>
            <a:off x="3124200" y="6356350"/>
            <a:ext cx="4191000" cy="365125"/>
          </a:xfrm>
        </p:spPr>
        <p:txBody>
          <a:bodyPr/>
          <a:lstStyle/>
          <a:p>
            <a:r>
              <a:rPr lang="en-US" dirty="0" err="1" smtClean="0"/>
              <a:t>Departamenti</a:t>
            </a:r>
            <a:r>
              <a:rPr lang="en-US" dirty="0" smtClean="0"/>
              <a:t> per Trajnime / KRPP</a:t>
            </a:r>
            <a:endParaRPr lang="en-US" dirty="0"/>
          </a:p>
        </p:txBody>
      </p:sp>
    </p:spTree>
    <p:extLst>
      <p:ext uri="{BB962C8B-B14F-4D97-AF65-F5344CB8AC3E}">
        <p14:creationId xmlns:p14="http://schemas.microsoft.com/office/powerpoint/2010/main" val="85904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“KLAUZOLAT STANDARDE”</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1066800"/>
            <a:ext cx="9144000" cy="5181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Një numër çështjesh të tjera me natyrë ligjore që shpesh përfshihen në kontratat tregtare njihen bashkërisht si “</a:t>
            </a:r>
            <a:r>
              <a:rPr lang="sq-AL" sz="2000" dirty="0" smtClean="0">
                <a:solidFill>
                  <a:srgbClr val="FF0000"/>
                </a:solidFill>
                <a:latin typeface="Cambria" panose="02040503050406030204" pitchFamily="18" charset="0"/>
                <a:ea typeface="Cambria" panose="02040503050406030204" pitchFamily="18" charset="0"/>
              </a:rPr>
              <a:t>klauzolat standarde”.</a:t>
            </a: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 Ato synojnë të kufizojnë riskun e mosmarrëveshjeve të ardhshme dhe përfshijnë çështje të tilla si:</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Ligji i kontratës</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Gjuha e kontratës</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Rendi i përparësisë</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Ndashmëria</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Revokimi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Transferimi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Amendamenti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Njoftime</a:t>
            </a:r>
            <a:r>
              <a:rPr lang="sq-AL" sz="2000" i="1" dirty="0" smtClean="0">
                <a:latin typeface="Cambria" panose="02040503050406030204" pitchFamily="18" charset="0"/>
                <a:ea typeface="Cambria" panose="02040503050406030204" pitchFamily="18" charset="0"/>
              </a:rPr>
              <a:t>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E drejta e ruajtjes së pronësisë</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Kufizimi i përgjegjësive</a:t>
            </a:r>
            <a:r>
              <a:rPr lang="sq-AL" sz="2000" i="1" dirty="0" smtClean="0">
                <a:latin typeface="Cambria" panose="02040503050406030204" pitchFamily="18" charset="0"/>
                <a:ea typeface="Cambria" panose="02040503050406030204" pitchFamily="18" charset="0"/>
              </a:rPr>
              <a:t> </a:t>
            </a:r>
            <a:endParaRPr lang="en-US" sz="2000" b="1" i="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334000"/>
          </a:xfrm>
        </p:spPr>
        <p:txBody>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Kontrata hyn në fuqi ose në datën e nënshkrimit të kontratës ose, në qoftë se një data efektive është dhënë në DT, atëherë në atë datë.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Një Garanci është e nevojshme në prokurimin e mallrave për të siguruar që furnizuesi, prodhuesi apo distributori, siç mund të jetë rasti, do të korrigjojë çdo defekt të prodhimit.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Periudha e garancisë për të gjithë artikujt e ndërruar ose të riparuar do të fillojë përsëri nga data në të cilën ndërrimi ose riparimi është bërë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Nëse kohëzgjatja e periudhës së garancisë nuk është e specifikuar, ajo do të jetë 365 ditë </a:t>
            </a:r>
            <a:r>
              <a:rPr lang="en-US" sz="2000" dirty="0" smtClean="0">
                <a:latin typeface="Cambria" panose="02040503050406030204" pitchFamily="18" charset="0"/>
                <a:ea typeface="Cambria" panose="02040503050406030204" pitchFamily="18" charset="0"/>
              </a:rPr>
              <a:t>- KPK</a:t>
            </a: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Periudha e garancisë do të fillojë në datën e pranimit të përkohshëm.</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Detyrimi për garancinë, do të mbulohet nga para e mbajtur në një shumë ekuivalente me së paku dhjetë për qind (10%) të çdo pagesë të progresit, apo me një garancion bankar ekuivalent m</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së paku dhjetë për qind (10%) të çmimit total të kontratës . </a:t>
            </a:r>
            <a:endParaRPr lang="en-US" sz="2000" dirty="0" smtClean="0">
              <a:latin typeface="Cambria" panose="02040503050406030204" pitchFamily="18" charset="0"/>
              <a:ea typeface="Cambria" panose="02040503050406030204" pitchFamily="18" charset="0"/>
            </a:endParaRPr>
          </a:p>
          <a:p>
            <a:pPr marL="457200" indent="-457200">
              <a:buFont typeface="Wingdings" pitchFamily="2" charset="2"/>
              <a:buChar char="Ø"/>
            </a:pPr>
            <a:endParaRPr lang="en-US" sz="2000" dirty="0" smtClean="0"/>
          </a:p>
          <a:p>
            <a:pPr marL="457200" indent="-457200">
              <a:buNone/>
            </a:pPr>
            <a:endParaRPr lang="en-US" sz="2000" dirty="0" smtClean="0">
              <a:solidFill>
                <a:srgbClr val="FF0000"/>
              </a:solidFill>
            </a:endParaRPr>
          </a:p>
          <a:p>
            <a:pPr marL="457200" indent="-457200">
              <a:buFont typeface="Wingdings" pitchFamily="2" charset="2"/>
              <a:buChar char="Ø"/>
            </a:pP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1"/>
            <a:ext cx="8071644"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Zbatimi i kontratës për prokurimin e mallrave </a:t>
            </a:r>
            <a:endParaRPr lang="sq-AL"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None/>
            </a:pPr>
            <a:r>
              <a:rPr lang="sq-AL" sz="2000" dirty="0" smtClean="0">
                <a:latin typeface="Cambria" panose="02040503050406030204" pitchFamily="18" charset="0"/>
                <a:ea typeface="Cambria" panose="02040503050406030204" pitchFamily="18" charset="0"/>
              </a:rPr>
              <a:t>Mallrat konsiderohen të dëmtuar, kur ata janë "të papërshtatshme për përdorimin për të cilin janë dhënë". Një defekt mund të jetë ose:</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Një defekt patentë</a:t>
            </a:r>
            <a:r>
              <a:rPr lang="sq-AL" sz="2000" dirty="0" smtClean="0">
                <a:latin typeface="Cambria" panose="02040503050406030204" pitchFamily="18" charset="0"/>
                <a:ea typeface="Cambria" panose="02040503050406030204" pitchFamily="18" charset="0"/>
              </a:rPr>
              <a:t>, është një defekt që është i dukshëm për blerësin 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vëzhgim normal. </a:t>
            </a:r>
            <a:r>
              <a:rPr lang="sq-AL" sz="2000" i="1" dirty="0" smtClean="0">
                <a:latin typeface="Cambria" panose="02040503050406030204" pitchFamily="18" charset="0"/>
                <a:ea typeface="Cambria" panose="02040503050406030204" pitchFamily="18" charset="0"/>
              </a:rPr>
              <a:t>Për shembull, një stilolaps që nuk shkruan është haptazi i një defekt</a:t>
            </a:r>
            <a:r>
              <a:rPr lang="en-US" sz="2000" i="1" dirty="0" err="1" smtClean="0">
                <a:latin typeface="Cambria" panose="02040503050406030204" pitchFamily="18" charset="0"/>
                <a:ea typeface="Cambria" panose="02040503050406030204" pitchFamily="18" charset="0"/>
              </a:rPr>
              <a:t>i</a:t>
            </a:r>
            <a:r>
              <a:rPr lang="sq-AL" sz="2000" i="1" dirty="0" smtClean="0">
                <a:latin typeface="Cambria" panose="02040503050406030204" pitchFamily="18" charset="0"/>
                <a:ea typeface="Cambria" panose="02040503050406030204" pitchFamily="18" charset="0"/>
              </a:rPr>
              <a:t> patent</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a:t>
            </a:r>
            <a:endParaRPr lang="en-US" sz="2000" i="1"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Një defekt latent,</a:t>
            </a:r>
            <a:r>
              <a:rPr lang="sq-AL" sz="2000" dirty="0" smtClean="0">
                <a:latin typeface="Cambria" panose="02040503050406030204" pitchFamily="18" charset="0"/>
                <a:ea typeface="Cambria" panose="02040503050406030204" pitchFamily="18" charset="0"/>
              </a:rPr>
              <a:t> është një defekt që nuk është i dukshëm  për blerësin ne vëzhgim normal. Një defekt latent është një defekt i "fshehur", ose një defekt qe nuk mund te përcaktohet menjëherë. </a:t>
            </a:r>
            <a:r>
              <a:rPr lang="sq-AL" sz="2000" i="1" dirty="0" smtClean="0">
                <a:latin typeface="Cambria" panose="02040503050406030204" pitchFamily="18" charset="0"/>
                <a:ea typeface="Cambria" panose="02040503050406030204" pitchFamily="18" charset="0"/>
              </a:rPr>
              <a:t>Për shembull, një stilolaps që shkruan .75 kilometra në vend të 1.5 kilometra, ka një defekt të fshehur.</a:t>
            </a:r>
            <a:endParaRPr lang="en-US" sz="2000" i="1" dirty="0" smtClean="0">
              <a:latin typeface="Cambria" panose="02040503050406030204" pitchFamily="18" charset="0"/>
              <a:ea typeface="Cambria" panose="02040503050406030204" pitchFamily="18" charset="0"/>
            </a:endParaRPr>
          </a:p>
          <a:p>
            <a:pPr marL="457200" indent="-457200">
              <a:buNone/>
            </a:pPr>
            <a:endParaRPr lang="en-US" sz="2000" dirty="0" smtClean="0">
              <a:latin typeface="Cambria" panose="02040503050406030204" pitchFamily="18" charset="0"/>
              <a:ea typeface="Cambria" panose="02040503050406030204" pitchFamily="18" charset="0"/>
            </a:endParaRPr>
          </a:p>
          <a:p>
            <a:pPr marL="457200" indent="-457200" algn="ctr">
              <a:buNone/>
            </a:pPr>
            <a:r>
              <a:rPr lang="sq-AL" sz="2000" b="1" dirty="0" smtClean="0">
                <a:latin typeface="Cambria" panose="02040503050406030204" pitchFamily="18" charset="0"/>
                <a:ea typeface="Cambria" panose="02040503050406030204" pitchFamily="18" charset="0"/>
              </a:rPr>
              <a:t>Të dy llojet e defekteve mbulohen nga garancion</a:t>
            </a:r>
            <a:r>
              <a:rPr lang="en-US" sz="2000" b="1" dirty="0" err="1" smtClean="0">
                <a:latin typeface="Cambria" panose="02040503050406030204" pitchFamily="18" charset="0"/>
                <a:ea typeface="Cambria" panose="02040503050406030204" pitchFamily="18" charset="0"/>
              </a:rPr>
              <a:t>i</a:t>
            </a:r>
            <a:r>
              <a:rPr lang="en-US" sz="2000" b="1" dirty="0" smtClean="0">
                <a:latin typeface="Cambria" panose="02040503050406030204" pitchFamily="18" charset="0"/>
                <a:ea typeface="Cambria" panose="02040503050406030204" pitchFamily="18" charset="0"/>
              </a:rPr>
              <a:t> </a:t>
            </a:r>
            <a:r>
              <a:rPr lang="en-GB" sz="2000" b="1" dirty="0" smtClean="0">
                <a:latin typeface="Cambria" panose="02040503050406030204" pitchFamily="18" charset="0"/>
                <a:ea typeface="Cambria" panose="02040503050406030204" pitchFamily="18" charset="0"/>
              </a:rPr>
              <a:t>!!!</a:t>
            </a:r>
            <a:endParaRPr lang="en-US" sz="2000" dirty="0" smtClean="0">
              <a:solidFill>
                <a:srgbClr val="FF0000"/>
              </a:solidFill>
              <a:latin typeface="Cambria" panose="02040503050406030204" pitchFamily="18" charset="0"/>
              <a:ea typeface="Cambria" panose="02040503050406030204" pitchFamily="18" charset="0"/>
            </a:endParaRPr>
          </a:p>
          <a:p>
            <a:pPr marL="457200" indent="-457200">
              <a:buNone/>
            </a:pPr>
            <a:endParaRPr lang="en-GB" sz="2000" i="1" dirty="0" smtClean="0">
              <a:latin typeface="Cambria" panose="02040503050406030204" pitchFamily="18" charset="0"/>
              <a:ea typeface="Cambria" panose="02040503050406030204" pitchFamily="18" charset="0"/>
            </a:endParaRPr>
          </a:p>
          <a:p>
            <a:pPr indent="0">
              <a:buNone/>
            </a:pPr>
            <a:endParaRPr lang="en-US" sz="2000" dirty="0" smtClean="0">
              <a:latin typeface="Cambria" panose="02040503050406030204" pitchFamily="18" charset="0"/>
              <a:ea typeface="Cambria" panose="02040503050406030204" pitchFamily="18" charset="0"/>
            </a:endParaRPr>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Kur konsiderohen mallrat e  dëmtuara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smtClean="0"/>
              <a:t>Departamenti per Trajnime / KRPP</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69896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solidFill>
                <a:srgbClr val="FF0000"/>
              </a:solidFill>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duhet të njoftojë menjëherë furnizuesin me shkrim për çdo pretendim që lind. </a:t>
            </a:r>
            <a:endParaRPr lang="en-US" sz="2000" dirty="0" smtClean="0">
              <a:latin typeface="Cambria" panose="02040503050406030204" pitchFamily="18" charset="0"/>
              <a:ea typeface="Cambria" panose="02040503050406030204" pitchFamily="18" charset="0"/>
            </a:endParaRPr>
          </a:p>
          <a:p>
            <a:pPr>
              <a:buNone/>
            </a:pPr>
            <a:endParaRPr lang="en-GB"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Pas marrjes së njoftimit të tillë, furnizuesi duhet, brenda periudhës së specifikuar në kontratë, te riparoj ose të zëvendësojë mallrat </a:t>
            </a:r>
            <a:r>
              <a:rPr lang="en-US" sz="2000" dirty="0" smtClean="0">
                <a:latin typeface="Cambria" panose="02040503050406030204" pitchFamily="18" charset="0"/>
                <a:ea typeface="Cambria" panose="02040503050406030204" pitchFamily="18" charset="0"/>
              </a:rPr>
              <a:t>e </a:t>
            </a:r>
            <a:r>
              <a:rPr lang="en-US" sz="2000" dirty="0" err="1" smtClean="0">
                <a:latin typeface="Cambria" panose="02040503050406030204" pitchFamily="18" charset="0"/>
                <a:ea typeface="Cambria" panose="02040503050406030204" pitchFamily="18" charset="0"/>
              </a:rPr>
              <a:t>dëmtuara</a:t>
            </a:r>
            <a:r>
              <a:rPr lang="sq-AL" sz="2000" dirty="0" smtClean="0">
                <a:latin typeface="Cambria" panose="02040503050406030204" pitchFamily="18" charset="0"/>
                <a:ea typeface="Cambria" panose="02040503050406030204" pitchFamily="18" charset="0"/>
              </a:rPr>
              <a:t> ose pjesët e tyre, pa shpenzime për AK</a:t>
            </a:r>
            <a:endParaRPr lang="en-US" sz="2000" dirty="0" smtClean="0">
              <a:latin typeface="Cambria" panose="02040503050406030204" pitchFamily="18" charset="0"/>
              <a:ea typeface="Cambria" panose="02040503050406030204" pitchFamily="18" charset="0"/>
            </a:endParaRPr>
          </a:p>
          <a:p>
            <a:pPr>
              <a:buNone/>
            </a:pPr>
            <a:endParaRPr lang="en-GB"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furnizuesi, pasi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njoftohet, dështon për të korrigjuar defektet brenda periudhës së specifikuar në kontratë, atëherë Autoriteti Kontraktues mund të vazhdojë të kërkojë sigurinë e garancisë</a:t>
            </a:r>
            <a:endParaRPr lang="en-GB"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Kur konsiderohen mallrat e  dëmtuara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36989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Dëmet e likuiduara janë dëmet e rënë dakord nga palët në një kontratë, që duhet paguar në rast të cenimit të saj.</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Furnizues</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a:t>
            </a:r>
            <a:r>
              <a:rPr lang="sq-AL" sz="2000" u="sng" dirty="0" smtClean="0">
                <a:latin typeface="Cambria" panose="02040503050406030204" pitchFamily="18" charset="0"/>
                <a:ea typeface="Cambria" panose="02040503050406030204" pitchFamily="18" charset="0"/>
              </a:rPr>
              <a:t>me përgjegjësinë e tij </a:t>
            </a:r>
            <a:r>
              <a:rPr lang="sq-AL" sz="2000" i="1" dirty="0" smtClean="0">
                <a:latin typeface="Cambria" panose="02040503050406030204" pitchFamily="18" charset="0"/>
                <a:ea typeface="Cambria" panose="02040503050406030204" pitchFamily="18" charset="0"/>
              </a:rPr>
              <a:t>nuk arrin t’i dorëzojë ndonjë ose të gjitha mallrat </a:t>
            </a:r>
            <a:r>
              <a:rPr lang="sq-AL" sz="2000" dirty="0" smtClean="0">
                <a:latin typeface="Cambria" panose="02040503050406030204" pitchFamily="18" charset="0"/>
                <a:ea typeface="Cambria" panose="02040503050406030204" pitchFamily="18" charset="0"/>
              </a:rPr>
              <a:t>ose të realizojë shërbimet brenda limiteve kohore të specifikuara në kontratë, </a:t>
            </a:r>
            <a:r>
              <a:rPr lang="en-US" sz="2000"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pa njoftim zyrtar dhe pa paragjykim ndaj kompensimeve tjera të tij sipas kontratës, do të ketë të drejtë, për </a:t>
            </a:r>
            <a:r>
              <a:rPr lang="sq-AL" sz="2000" b="1" dirty="0" smtClean="0">
                <a:latin typeface="Cambria" panose="02040503050406030204" pitchFamily="18" charset="0"/>
                <a:ea typeface="Cambria" panose="02040503050406030204" pitchFamily="18" charset="0"/>
              </a:rPr>
              <a:t>secilën ditë</a:t>
            </a:r>
            <a:r>
              <a:rPr lang="sq-AL" sz="2000" dirty="0" smtClean="0">
                <a:latin typeface="Cambria" panose="02040503050406030204" pitchFamily="18" charset="0"/>
                <a:ea typeface="Cambria" panose="02040503050406030204" pitchFamily="18" charset="0"/>
              </a:rPr>
              <a:t> që kalon ndërmjet </a:t>
            </a:r>
            <a:r>
              <a:rPr lang="sq-AL" sz="2000" b="1" dirty="0" smtClean="0">
                <a:latin typeface="Cambria" panose="02040503050406030204" pitchFamily="18" charset="0"/>
                <a:ea typeface="Cambria" panose="02040503050406030204" pitchFamily="18" charset="0"/>
              </a:rPr>
              <a:t>skadimit të periudhës së kontratës dhe datës aktuale të përfundimit</a:t>
            </a:r>
            <a:r>
              <a:rPr lang="sq-AL"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t’i marrë dëmet e likuiduara të barabarta me 0,25% në ditë të vlerës së furnizimeve të pa dorëzuara deri në një maksimum prej </a:t>
            </a:r>
            <a:r>
              <a:rPr lang="sq-AL" sz="2000" b="1" u="sng" dirty="0" smtClean="0">
                <a:latin typeface="Cambria" panose="02040503050406030204" pitchFamily="18" charset="0"/>
                <a:ea typeface="Cambria" panose="02040503050406030204" pitchFamily="18" charset="0"/>
              </a:rPr>
              <a:t>10 % të vlerës totale të kontratës</a:t>
            </a:r>
            <a:r>
              <a:rPr lang="sq-AL" sz="2000" u="sng" dirty="0" smtClean="0">
                <a:latin typeface="Cambria" panose="02040503050406030204" pitchFamily="18" charset="0"/>
                <a:ea typeface="Cambria" panose="02040503050406030204" pitchFamily="18" charset="0"/>
              </a:rPr>
              <a:t>. </a:t>
            </a:r>
            <a:endParaRPr lang="en-US" sz="2000"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mund të zbresë dëmet e likuiduara nga  pagesat te cilat  duhet ti bëhen Furnizuesit. Pagesat e dëmeve të likuiduara nuk do të prekin detyrimet e furnizuesit.</a:t>
            </a:r>
            <a:endParaRPr lang="en-US"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Vonesat ne ekzekutim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3698965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Nëse mosdorëzimi i mallrave parandalon përdorimin e zakonshëm të furnizimeve në tërësi, dëmet e likuiduara do të llogariten </a:t>
            </a:r>
            <a:r>
              <a:rPr lang="sq-AL" sz="2000" u="sng" dirty="0" smtClean="0">
                <a:latin typeface="Cambria" panose="02040503050406030204" pitchFamily="18" charset="0"/>
                <a:ea typeface="Cambria" panose="02040503050406030204" pitchFamily="18" charset="0"/>
              </a:rPr>
              <a:t>në bazë të </a:t>
            </a:r>
            <a:r>
              <a:rPr lang="sq-AL" sz="2000" b="1" u="sng" dirty="0" smtClean="0">
                <a:latin typeface="Cambria" panose="02040503050406030204" pitchFamily="18" charset="0"/>
                <a:ea typeface="Cambria" panose="02040503050406030204" pitchFamily="18" charset="0"/>
              </a:rPr>
              <a:t>vlerës totale të kontratës.</a:t>
            </a:r>
            <a:endParaRPr lang="en-US" sz="2000" b="1" u="sng"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Ne rast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kontratës korniz</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 barabart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me </a:t>
            </a:r>
            <a:r>
              <a:rPr lang="sq-AL" sz="2000" b="1" dirty="0" smtClean="0">
                <a:latin typeface="Cambria" panose="02040503050406030204" pitchFamily="18" charset="0"/>
                <a:ea typeface="Cambria" panose="02040503050406030204" pitchFamily="18" charset="0"/>
              </a:rPr>
              <a:t>0,25% në ditë të vlerës së furnizimeve të pa dorëzuara deri në një maksimum prej 10 % </a:t>
            </a:r>
            <a:r>
              <a:rPr lang="sq-AL" sz="2000" b="1" u="sng" dirty="0" smtClean="0">
                <a:latin typeface="Cambria" panose="02040503050406030204" pitchFamily="18" charset="0"/>
                <a:ea typeface="Cambria" panose="02040503050406030204" pitchFamily="18" charset="0"/>
              </a:rPr>
              <a:t>të vlerës totale të porosisë.</a:t>
            </a:r>
            <a:r>
              <a:rPr lang="sq-AL" sz="2000" u="sng" dirty="0" smtClean="0">
                <a:latin typeface="Cambria" panose="02040503050406030204" pitchFamily="18" charset="0"/>
                <a:ea typeface="Cambria" panose="02040503050406030204" pitchFamily="18" charset="0"/>
              </a:rPr>
              <a:t> </a:t>
            </a:r>
            <a:endParaRPr lang="en-US" sz="2000" u="sng"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mosdorëzimi i mallrave parandalon përdorimin e zakonshëm të furnizimeve në tërësi, dëmet e likuiduara do të </a:t>
            </a:r>
            <a:r>
              <a:rPr lang="sq-AL" sz="2000" b="1" u="sng" dirty="0" smtClean="0">
                <a:latin typeface="Cambria" panose="02040503050406030204" pitchFamily="18" charset="0"/>
                <a:ea typeface="Cambria" panose="02040503050406030204" pitchFamily="18" charset="0"/>
              </a:rPr>
              <a:t>llogariten në bazë të vlerës totale të porosisë.</a:t>
            </a:r>
            <a:endParaRPr lang="en-US" sz="2000" b="1"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Përveç dëmeve të likuiduara, sigurimi i ekzekutimit te furnizuesit do të konfiskohet gjithashtu.</a:t>
            </a:r>
            <a:endParaRPr lang="en-US" sz="2000" dirty="0" smtClean="0">
              <a:latin typeface="Cambria" panose="02040503050406030204" pitchFamily="18" charset="0"/>
              <a:ea typeface="Cambria" panose="02040503050406030204" pitchFamily="18" charset="0"/>
            </a:endParaRPr>
          </a:p>
          <a:p>
            <a:pPr>
              <a:buNone/>
            </a:pPr>
            <a:endParaRPr lang="en-US" sz="2000" b="1" u="sng" dirty="0" smtClean="0">
              <a:solidFill>
                <a:srgbClr val="FF0000"/>
              </a:solidFill>
            </a:endParaRPr>
          </a:p>
          <a:p>
            <a:pPr>
              <a:buFont typeface="Wingdings" pitchFamily="2" charset="2"/>
              <a:buChar char="Ø"/>
            </a:pPr>
            <a:endParaRPr lang="en-US" sz="2000" b="1" u="sng" dirty="0" smtClean="0">
              <a:solidFill>
                <a:srgbClr val="FF0000"/>
              </a:solidFill>
            </a:endParaRPr>
          </a:p>
          <a:p>
            <a:pPr>
              <a:buFont typeface="Wingdings" pitchFamily="2" charset="2"/>
              <a:buChar char="Ø"/>
            </a:pPr>
            <a:endParaRPr lang="en-US" sz="2000" u="sng"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Vonesat ne ekzekutim </a:t>
            </a:r>
            <a:r>
              <a:rPr lang="en-US"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3698965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lvl="0">
              <a:buFont typeface="Wingdings" pitchFamily="2" charset="2"/>
              <a:buChar char="Ø"/>
            </a:pPr>
            <a:r>
              <a:rPr lang="sq-AL" sz="2000" dirty="0" smtClean="0">
                <a:latin typeface="Cambria" panose="02040503050406030204" pitchFamily="18" charset="0"/>
                <a:ea typeface="Cambria" panose="02040503050406030204" pitchFamily="18" charset="0"/>
              </a:rPr>
              <a:t>Brenda 15 ditësh pasi te ketë kuptuar se mund të ketë vonesë, furnizuesi njofton AK se do të dorëzoj një kërkesë për një zgjatje të periudhës së dorëzimit.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Brenda 30 ditëve furnizuesi dorëzon tek Autoritetit kontraktues të dhënat gjithëpërfshirëse ne mënyre që te mund të kontrollohet kërkesa, duke përmendur arsyen / për vonesë të tillë.</a:t>
            </a:r>
            <a:endParaRPr lang="en-US" sz="2000" dirty="0">
              <a:latin typeface="Cambria" panose="02040503050406030204" pitchFamily="18" charset="0"/>
              <a:ea typeface="Cambria" panose="02040503050406030204" pitchFamily="18" charset="0"/>
            </a:endParaRPr>
          </a:p>
          <a:p>
            <a:pPr marL="0" lvl="0" indent="0">
              <a:buNone/>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AK ose e miraton ose nuk e miraton kërkesën për zgjatje, në afat prej 30 ditësh.</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Nëse miratohet kërkesa, dëmet e likuiduara nuk mund të imponohen dhe furnizuesi informohet për këtë me shkrim. Furnizuesi</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i kërkohet pastaj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të zgjas afatin e vlefshmërisë se garancionit te performancës, në përputhje me periudhën e zgjatur.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Si imponohen Dëmet e likuiduara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3698965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lvl="0"/>
            <a:r>
              <a:rPr lang="sq-AL" sz="2000" dirty="0" smtClean="0">
                <a:latin typeface="Cambria" panose="02040503050406030204" pitchFamily="18" charset="0"/>
                <a:ea typeface="Cambria" panose="02040503050406030204" pitchFamily="18" charset="0"/>
              </a:rPr>
              <a:t>Nëse, nuk miratohet, AK informon me shkrim furnizuesin për mohimin e tillë</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Nëse furnizuesi shkakton vonesë dhe nuk kërkon një zgjatje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afatit</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AK informon, brenda një kohe të arsyeshme nga dita e parë e vonesës, furnizuesin  se AK do të vendosë dëmet e likuiduara.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Pas dorëzimit, njësia e kërkesës dhe Komisioni i pranimit regjistrojnë vonesat në dokumentet e inspektimit, duke vënë në dukje shumën e dëmeve të likuiduara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imponohen mbi furnizuesin.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koh</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n e pagesës, shuma e dëmeve të likuiduara zbritet nga shuma totale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duhet  paguar.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GB" sz="2000" dirty="0" smtClean="0">
              <a:solidFill>
                <a:srgbClr val="FF0000"/>
              </a:solidFill>
            </a:endParaRPr>
          </a:p>
          <a:p>
            <a:pPr>
              <a:buNone/>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dirty="0" smtClean="0">
                <a:solidFill>
                  <a:srgbClr val="002060"/>
                </a:solidFill>
                <a:latin typeface="Cambria" panose="02040503050406030204" pitchFamily="18" charset="0"/>
                <a:ea typeface="Cambria" panose="02040503050406030204" pitchFamily="18" charset="0"/>
              </a:rPr>
              <a:t>Si imponohen Dëmet e likuiduara</a:t>
            </a:r>
            <a:r>
              <a:rPr lang="en-GB" sz="2000" b="1" dirty="0" smtClean="0">
                <a:solidFill>
                  <a:srgbClr val="002060"/>
                </a:solidFill>
                <a:latin typeface="Cambria" panose="02040503050406030204" pitchFamily="18" charset="0"/>
                <a:ea typeface="Cambria" panose="02040503050406030204" pitchFamily="18" charset="0"/>
              </a:rPr>
              <a:t>?(2) </a:t>
            </a:r>
            <a:endParaRPr lang="en-US" sz="20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3698965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latin typeface="Cambria" panose="02040503050406030204" pitchFamily="18" charset="0"/>
                <a:ea typeface="Cambria" panose="02040503050406030204" pitchFamily="18" charset="0"/>
              </a:rPr>
              <a:t>çdo rritje në çmimin e kontratës nuk duhet të tejkalon dhjetë për qind (10%) të çmimit fillestar të kontratës – dhe kjo duhet te kryhet përmes procedurës s</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negociuar pa publikim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njoftimit për kontrat</a:t>
            </a:r>
            <a:r>
              <a:rPr lang="en-US" sz="2000" dirty="0" smtClean="0">
                <a:latin typeface="Cambria" panose="02040503050406030204" pitchFamily="18" charset="0"/>
                <a:ea typeface="Cambria" panose="02040503050406030204" pitchFamily="18" charset="0"/>
              </a:rPr>
              <a:t>ë</a:t>
            </a:r>
          </a:p>
          <a:p>
            <a:pPr>
              <a:buFont typeface="Wingdings" pitchFamily="2" charset="2"/>
              <a:buChar char="Ø"/>
            </a:pPr>
            <a:r>
              <a:rPr lang="sq-AL" sz="2000" dirty="0" smtClean="0">
                <a:latin typeface="Cambria" panose="02040503050406030204" pitchFamily="18" charset="0"/>
                <a:ea typeface="Cambria" panose="02040503050406030204" pitchFamily="18" charset="0"/>
              </a:rPr>
              <a:t>Përndryshe, aktiviteti i prokurimit duhet të jetë subjekt i </a:t>
            </a:r>
            <a:r>
              <a:rPr lang="sq-AL" sz="2000" dirty="0" err="1" smtClean="0">
                <a:latin typeface="Cambria" panose="02040503050406030204" pitchFamily="18" charset="0"/>
                <a:ea typeface="Cambria" panose="02040503050406030204" pitchFamily="18" charset="0"/>
              </a:rPr>
              <a:t>ofertimit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Gjatë përmirësimit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çmimit, furnizuesi dhe Autoriteti Kontraktues duhet të sigurojnë që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aplikohet parimi  </a:t>
            </a:r>
            <a:r>
              <a:rPr lang="sq-AL" sz="2000" b="1" dirty="0" smtClean="0">
                <a:latin typeface="Cambria" panose="02040503050406030204" pitchFamily="18" charset="0"/>
                <a:ea typeface="Cambria" panose="02040503050406030204" pitchFamily="18" charset="0"/>
              </a:rPr>
              <a:t>"pa humbje, pa fitim</a:t>
            </a:r>
            <a:r>
              <a:rPr lang="sq-AL" sz="2000" dirty="0" smtClean="0">
                <a:latin typeface="Cambria" panose="02040503050406030204" pitchFamily="18" charset="0"/>
                <a:ea typeface="Cambria" panose="02040503050406030204" pitchFamily="18" charset="0"/>
              </a:rPr>
              <a:t>",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do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thotë se asnjëra pale nuk humb apo fiton nga përmirësimi i çmimeve.</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 qoftë se amendamenti përbëhet nga artikuj shtes</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rregullimi i çmimit bazohet në çmimet për njësi të kontratës fillestare.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kontrata nuk përmban çmime  për artikujt shtesë, atëherë çmimet do të </a:t>
            </a:r>
            <a:r>
              <a:rPr lang="sq-AL" sz="2000" dirty="0" err="1" smtClean="0">
                <a:latin typeface="Cambria" panose="02040503050406030204" pitchFamily="18" charset="0"/>
                <a:ea typeface="Cambria" panose="02040503050406030204" pitchFamily="18" charset="0"/>
              </a:rPr>
              <a:t>dakordohen</a:t>
            </a:r>
            <a:r>
              <a:rPr lang="sq-AL" sz="2000" dirty="0" smtClean="0">
                <a:latin typeface="Cambria" panose="02040503050406030204" pitchFamily="18" charset="0"/>
                <a:ea typeface="Cambria" panose="02040503050406030204" pitchFamily="18" charset="0"/>
              </a:rPr>
              <a:t> ndërmjet palëve, bazuar në çmimet e tregut mbizotërues.</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A lejohen përmirësimet e çmimeve?</a:t>
            </a:r>
            <a:endParaRPr lang="en-US" sz="2800" b="1" dirty="0" smtClean="0">
              <a:solidFill>
                <a:srgbClr val="002060"/>
              </a:solidFill>
              <a:latin typeface="Cambria" panose="02040503050406030204" pitchFamily="18" charset="0"/>
              <a:ea typeface="Cambria" panose="02040503050406030204" pitchFamily="18" charset="0"/>
            </a:endParaRPr>
          </a:p>
          <a:p>
            <a:pPr algn="ct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38</a:t>
            </a:fld>
            <a:endParaRPr lang="en-US"/>
          </a:p>
        </p:txBody>
      </p:sp>
    </p:spTree>
    <p:extLst>
      <p:ext uri="{BB962C8B-B14F-4D97-AF65-F5344CB8AC3E}">
        <p14:creationId xmlns:p14="http://schemas.microsoft.com/office/powerpoint/2010/main" val="3698965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Departamenti prokurues mund të pezullojë dërgesën ose zbatimin e kontratës, tërësisht ose pjesërisht, me urdhër me shkrim për një periudhë të caktuar kohore, siç e sheh të nevojshme për shkak të </a:t>
            </a:r>
            <a:r>
              <a:rPr lang="sq-AL" sz="2000" b="1" dirty="0" smtClean="0">
                <a:latin typeface="Cambria" panose="02040503050406030204" pitchFamily="18" charset="0"/>
                <a:ea typeface="Cambria" panose="02040503050406030204" pitchFamily="18" charset="0"/>
              </a:rPr>
              <a:t>forcës madhore ose çfarëdo ngjarje</a:t>
            </a:r>
            <a:r>
              <a:rPr lang="sq-AL" sz="2000" dirty="0" smtClean="0">
                <a:latin typeface="Cambria" panose="02040503050406030204" pitchFamily="18" charset="0"/>
                <a:ea typeface="Cambria" panose="02040503050406030204" pitchFamily="18" charset="0"/>
              </a:rPr>
              <a:t> të përcaktuar në kontratë.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mundet, me urdhër administrativ, në çfarëdo kohe ta udhëzojë Furnizuesin që të pezullojë: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prodhimin e furnizimeve;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dorëzimin e furnizimeve në vendin e pranimit në kohën e specifikuar për dorëzim ose </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instalimin e furnizimeve që janë dorëzuar në vendin e pranimit.</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periudha e pezullimit i tejkalon 180 ditë, dhe pezullimi nuk është për shkak të gabimit të Furnizuesit, Furnizues</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duke njoftuar autoritetin kontraktues, </a:t>
            </a:r>
            <a:r>
              <a:rPr lang="sq-AL" sz="2000" u="sng" dirty="0" smtClean="0">
                <a:latin typeface="Cambria" panose="02040503050406030204" pitchFamily="18" charset="0"/>
                <a:ea typeface="Cambria" panose="02040503050406030204" pitchFamily="18" charset="0"/>
              </a:rPr>
              <a:t>mund të kërkojë të vazhdojë me furnizimet brenda 30 ditësh, ose të ndërpresë kontratën.</a:t>
            </a:r>
            <a:endParaRPr lang="en-US" sz="2000" u="sng" dirty="0" smtClean="0">
              <a:latin typeface="Cambria" panose="02040503050406030204" pitchFamily="18" charset="0"/>
              <a:ea typeface="Cambria" panose="02040503050406030204" pitchFamily="18" charset="0"/>
            </a:endParaRPr>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Pezullimi i dorëzimit</a:t>
            </a:r>
            <a:endParaRPr lang="en-US" sz="28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369896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Menaxhimi i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96000"/>
          </a:xfrm>
        </p:spPr>
        <p:txBody>
          <a:bodyPr/>
          <a:lstStyle/>
          <a:p>
            <a:r>
              <a:rPr lang="sq-AL" sz="2400" dirty="0" smtClean="0">
                <a:latin typeface="Cambria" panose="02040503050406030204" pitchFamily="18" charset="0"/>
                <a:ea typeface="Cambria" panose="02040503050406030204" pitchFamily="18" charset="0"/>
              </a:rPr>
              <a:t>Kur një </a:t>
            </a:r>
            <a:r>
              <a:rPr lang="en-US" sz="2400" dirty="0" smtClean="0">
                <a:latin typeface="Cambria" panose="02040503050406030204" pitchFamily="18" charset="0"/>
                <a:ea typeface="Cambria" panose="02040503050406030204" pitchFamily="18" charset="0"/>
              </a:rPr>
              <a:t>AK </a:t>
            </a:r>
            <a:r>
              <a:rPr lang="sq-AL" sz="2400" dirty="0" smtClean="0">
                <a:latin typeface="Cambria" panose="02040503050406030204" pitchFamily="18" charset="0"/>
                <a:ea typeface="Cambria" panose="02040503050406030204" pitchFamily="18" charset="0"/>
              </a:rPr>
              <a:t>shpërblen një kontratë, ai duhet të monitoroj nëse mallrat, shërbimi ose punimet që janë duke u ofruar nga operatori ekonomik po ofrohen sipas specifikimeve. </a:t>
            </a:r>
          </a:p>
          <a:p>
            <a:endParaRPr lang="en-US" sz="2400" dirty="0" smtClean="0">
              <a:latin typeface="Cambria" panose="02040503050406030204" pitchFamily="18" charset="0"/>
              <a:ea typeface="Cambria" panose="02040503050406030204" pitchFamily="18" charset="0"/>
            </a:endParaRPr>
          </a:p>
          <a:p>
            <a:r>
              <a:rPr lang="sq-AL" sz="2400" b="1" i="1" dirty="0" smtClean="0">
                <a:latin typeface="Cambria" panose="02040503050406030204" pitchFamily="18" charset="0"/>
                <a:ea typeface="Cambria" panose="02040503050406030204" pitchFamily="18" charset="0"/>
              </a:rPr>
              <a:t>Hapat </a:t>
            </a:r>
            <a:r>
              <a:rPr lang="sq-AL" sz="2400" b="1" i="1" dirty="0">
                <a:latin typeface="Cambria" panose="02040503050406030204" pitchFamily="18" charset="0"/>
                <a:ea typeface="Cambria" panose="02040503050406030204" pitchFamily="18" charset="0"/>
              </a:rPr>
              <a:t>që i mundësojnë </a:t>
            </a:r>
            <a:r>
              <a:rPr lang="en-US" sz="2400" b="1" i="1" dirty="0">
                <a:latin typeface="Cambria" panose="02040503050406030204" pitchFamily="18" charset="0"/>
                <a:ea typeface="Cambria" panose="02040503050406030204" pitchFamily="18" charset="0"/>
              </a:rPr>
              <a:t>AK </a:t>
            </a:r>
            <a:r>
              <a:rPr lang="sq-AL" sz="2400" b="1" i="1" dirty="0">
                <a:latin typeface="Cambria" panose="02040503050406030204" pitchFamily="18" charset="0"/>
                <a:ea typeface="Cambria" panose="02040503050406030204" pitchFamily="18" charset="0"/>
              </a:rPr>
              <a:t>dhe </a:t>
            </a:r>
            <a:r>
              <a:rPr lang="en-US" sz="2400" b="1" i="1" dirty="0">
                <a:latin typeface="Cambria" panose="02040503050406030204" pitchFamily="18" charset="0"/>
                <a:ea typeface="Cambria" panose="02040503050406030204" pitchFamily="18" charset="0"/>
              </a:rPr>
              <a:t>OE</a:t>
            </a:r>
            <a:r>
              <a:rPr lang="sq-AL" sz="2400" b="1" i="1" dirty="0">
                <a:latin typeface="Cambria" panose="02040503050406030204" pitchFamily="18" charset="0"/>
                <a:ea typeface="Cambria" panose="02040503050406030204" pitchFamily="18" charset="0"/>
              </a:rPr>
              <a:t> të përmbushin detyrimet e tyre brenda kontratës, në mënyrë që të arrijnë objektivat e përcaktuara nga </a:t>
            </a:r>
            <a:r>
              <a:rPr lang="sq-AL" sz="2400" b="1" i="1" dirty="0" smtClean="0">
                <a:latin typeface="Cambria" panose="02040503050406030204" pitchFamily="18" charset="0"/>
                <a:ea typeface="Cambria" panose="02040503050406030204" pitchFamily="18" charset="0"/>
              </a:rPr>
              <a:t>kontrata.</a:t>
            </a:r>
          </a:p>
          <a:p>
            <a:pPr marL="0" indent="0">
              <a:buNone/>
            </a:pPr>
            <a:endParaRPr lang="en-US" sz="2400" dirty="0">
              <a:latin typeface="Cambria" panose="02040503050406030204" pitchFamily="18" charset="0"/>
              <a:ea typeface="Cambria" panose="02040503050406030204" pitchFamily="18" charset="0"/>
            </a:endParaRPr>
          </a:p>
          <a:p>
            <a:pPr lvl="0"/>
            <a:r>
              <a:rPr lang="sq-AL" sz="2400" dirty="0">
                <a:latin typeface="Cambria" panose="02040503050406030204" pitchFamily="18" charset="0"/>
                <a:ea typeface="Cambria" panose="02040503050406030204" pitchFamily="18" charset="0"/>
              </a:rPr>
              <a:t>Me fjalë tjera, kjo ka të bëjë me faktin që të dyja Palët:</a:t>
            </a:r>
            <a:endParaRPr lang="en-US" sz="24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sq-AL" sz="2400" b="1" dirty="0">
                <a:latin typeface="Cambria" panose="02040503050406030204" pitchFamily="18" charset="0"/>
                <a:ea typeface="Cambria" panose="02040503050406030204" pitchFamily="18" charset="0"/>
              </a:rPr>
              <a:t>Të marrin atë që e kanë pritur</a:t>
            </a:r>
            <a:endParaRPr lang="en-US" sz="24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sq-AL" sz="2400" b="1" dirty="0">
                <a:latin typeface="Cambria" panose="02040503050406030204" pitchFamily="18" charset="0"/>
                <a:ea typeface="Cambria" panose="02040503050406030204" pitchFamily="18" charset="0"/>
              </a:rPr>
              <a:t>Me çmimin që e kanë pritur!</a:t>
            </a:r>
            <a:endParaRPr lang="en-US" sz="2400" dirty="0">
              <a:latin typeface="Cambria" panose="02040503050406030204" pitchFamily="18" charset="0"/>
              <a:ea typeface="Cambria" panose="02040503050406030204" pitchFamily="18" charset="0"/>
            </a:endParaRPr>
          </a:p>
          <a:p>
            <a:pPr marL="0" indent="0">
              <a:buNone/>
            </a:pPr>
            <a:endParaRPr lang="en-US" sz="2400" b="1" dirty="0" smtClean="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a:t>
            </a:fld>
            <a:endParaRPr lang="en-US"/>
          </a:p>
        </p:txBody>
      </p:sp>
    </p:spTree>
    <p:extLst>
      <p:ext uri="{BB962C8B-B14F-4D97-AF65-F5344CB8AC3E}">
        <p14:creationId xmlns:p14="http://schemas.microsoft.com/office/powerpoint/2010/main" val="2598639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latin typeface="Cambria" panose="02040503050406030204" pitchFamily="18" charset="0"/>
                <a:ea typeface="Cambria" panose="02040503050406030204" pitchFamily="18" charset="0"/>
              </a:rPr>
              <a:t>një furnizues mund të lejohet të nënkontraktojë një pjesë të kontratës.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nuk duhet të tejkalojë 40% të kostos totale të projektit.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Të gjitha rregullime</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nënkontraktuese duhet të shpalosen në kohën e ofertave, dhe nënkontraktorët duhet të identifikohen në ofertën e paraqitur nga furnizuesi.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Çdo marrëveshje nënkontraktuese e bër</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gjatë zbatimit të projektit dhe e cila nuk është shpalosur në kohën e ofertimit nuk do të lejohet.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Marrëveshja e </a:t>
            </a:r>
            <a:r>
              <a:rPr lang="sq-AL" sz="2000" dirty="0" err="1" smtClean="0">
                <a:latin typeface="Cambria" panose="02040503050406030204" pitchFamily="18" charset="0"/>
                <a:ea typeface="Cambria" panose="02040503050406030204" pitchFamily="18" charset="0"/>
              </a:rPr>
              <a:t>nënkontraktimit</a:t>
            </a:r>
            <a:r>
              <a:rPr lang="sq-AL" sz="2000" dirty="0" smtClean="0">
                <a:latin typeface="Cambria" panose="02040503050406030204" pitchFamily="18" charset="0"/>
                <a:ea typeface="Cambria" panose="02040503050406030204" pitchFamily="18" charset="0"/>
              </a:rPr>
              <a:t> nuk e liron furnizuesin nga cilado përgjegjësi ose detyrim sipas kontratës.</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800" b="1" dirty="0" smtClean="0">
                <a:solidFill>
                  <a:srgbClr val="002060"/>
                </a:solidFill>
              </a:rPr>
              <a:t>N</a:t>
            </a:r>
            <a:r>
              <a:rPr lang="sq-AL" sz="2800" b="1" dirty="0">
                <a:solidFill>
                  <a:srgbClr val="002060"/>
                </a:solidFill>
              </a:rPr>
              <a:t>ë</a:t>
            </a:r>
            <a:r>
              <a:rPr lang="en-US" sz="2800" b="1" dirty="0" err="1" smtClean="0">
                <a:solidFill>
                  <a:srgbClr val="002060"/>
                </a:solidFill>
              </a:rPr>
              <a:t>nkontraktimi</a:t>
            </a:r>
            <a:r>
              <a:rPr lang="en-US" sz="2800" b="1" dirty="0" smtClean="0">
                <a:solidFill>
                  <a:srgbClr val="002060"/>
                </a:solidFill>
              </a:rPr>
              <a:t> </a:t>
            </a:r>
            <a:endParaRPr lang="en-US" sz="2800" b="1" dirty="0">
              <a:solidFill>
                <a:srgbClr val="002060"/>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40</a:t>
            </a:fld>
            <a:endParaRPr lang="en-US"/>
          </a:p>
        </p:txBody>
      </p:sp>
    </p:spTree>
    <p:extLst>
      <p:ext uri="{BB962C8B-B14F-4D97-AF65-F5344CB8AC3E}">
        <p14:creationId xmlns:p14="http://schemas.microsoft.com/office/powerpoint/2010/main" val="3698965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302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ZGJIDHJA E MOSMARRËVESHJEVE</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90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latin typeface="Cambria" panose="02040503050406030204" pitchFamily="18" charset="0"/>
                <a:ea typeface="Cambria" panose="02040503050406030204" pitchFamily="18" charset="0"/>
              </a:rPr>
              <a:t>Dispozitat që trajtojnë zgjidhjen e mosmarrëveshjeve mund të </a:t>
            </a:r>
            <a:r>
              <a:rPr lang="sq-AL" sz="2400" dirty="0" err="1" smtClean="0">
                <a:latin typeface="Cambria" panose="02040503050406030204" pitchFamily="18" charset="0"/>
                <a:ea typeface="Cambria" panose="02040503050406030204" pitchFamily="18" charset="0"/>
              </a:rPr>
              <a:t>variojnë</a:t>
            </a:r>
            <a:r>
              <a:rPr lang="sq-AL" sz="2400" dirty="0" smtClean="0">
                <a:latin typeface="Cambria" panose="02040503050406030204" pitchFamily="18" charset="0"/>
                <a:ea typeface="Cambria" panose="02040503050406030204" pitchFamily="18" charset="0"/>
              </a:rPr>
              <a:t> nga </a:t>
            </a:r>
            <a:r>
              <a:rPr lang="sq-AL" sz="2400" b="1" dirty="0" smtClean="0">
                <a:latin typeface="Cambria" panose="02040503050406030204" pitchFamily="18" charset="0"/>
                <a:ea typeface="Cambria" panose="02040503050406030204" pitchFamily="18" charset="0"/>
              </a:rPr>
              <a:t>një deklarim i thjeshtë </a:t>
            </a:r>
            <a:r>
              <a:rPr lang="sq-AL" sz="2400" dirty="0" smtClean="0">
                <a:latin typeface="Cambria" panose="02040503050406030204" pitchFamily="18" charset="0"/>
                <a:ea typeface="Cambria" panose="02040503050406030204" pitchFamily="18" charset="0"/>
              </a:rPr>
              <a:t>që të gjitha mosmarrëveshjet do të dërgohen në gjykatë në një vend të caktuar, </a:t>
            </a:r>
            <a:r>
              <a:rPr lang="sq-AL" sz="2400" b="1" dirty="0" smtClean="0">
                <a:latin typeface="Cambria" panose="02040503050406030204" pitchFamily="18" charset="0"/>
                <a:ea typeface="Cambria" panose="02040503050406030204" pitchFamily="18" charset="0"/>
              </a:rPr>
              <a:t>deri te një përshkrim kompleks të një procedure</a:t>
            </a:r>
            <a:r>
              <a:rPr lang="sq-AL" sz="2400" dirty="0" smtClean="0">
                <a:latin typeface="Cambria" panose="02040503050406030204" pitchFamily="18" charset="0"/>
                <a:ea typeface="Cambria" panose="02040503050406030204" pitchFamily="18" charset="0"/>
              </a:rPr>
              <a:t> të përshkallëzuar që mund të përfshijë: </a:t>
            </a:r>
            <a:endParaRPr lang="en-US" sz="2400" dirty="0" smtClean="0">
              <a:latin typeface="Cambria" panose="02040503050406030204" pitchFamily="18" charset="0"/>
              <a:ea typeface="Cambria" panose="02040503050406030204" pitchFamily="18" charset="0"/>
            </a:endParaRPr>
          </a:p>
          <a:p>
            <a:pPr>
              <a:buFont typeface="Wingdings" pitchFamily="2" charset="2"/>
              <a:buChar char="ü"/>
            </a:pPr>
            <a:r>
              <a:rPr lang="sq-AL" sz="2400" i="1" dirty="0" smtClean="0">
                <a:latin typeface="Cambria" panose="02040503050406030204" pitchFamily="18" charset="0"/>
                <a:ea typeface="Cambria" panose="02040503050406030204" pitchFamily="18" charset="0"/>
              </a:rPr>
              <a:t>një përpjekje formale për të arritur një zgjidhje miqësore ndërmjet ekzekutivëve të lartë,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ndërmjetësimin,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opinionin e ekspertit,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vendimin gjyqësor,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arbitrazhin, dhe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çështjen gjyqësore.</a:t>
            </a:r>
          </a:p>
          <a:p>
            <a:endParaRPr lang="en-US" sz="2400" dirty="0" smtClean="0"/>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41</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Zgjidhja e mosmarrëveshjes</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Zgjidhja e mosmarrëveshjes, në kuptimin e gjerë të fjalës, përfshin çdo proces që mund të sjellë dhënien fund të një mosmarrëveshjeje</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Zgjidhja alternative e mosmarrëveshjes (ZAM) është një term i zakonshëm i cili ka të bëjë me një sërë procesesh, përfshirë përdorimin e një pale të tretë të jashtme dhe e cila mund të konsiderohet si një alternativë e çështjes gjyqësore Teknikat për zgjidhjen e mosmarrëveshjes përfshijnë:</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Negocimin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Ndërmjetësimin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Pajtimin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Vendimin gjyqësor</a:t>
            </a:r>
            <a:r>
              <a:rPr lang="sq-AL" sz="2000" dirty="0" smtClean="0">
                <a:latin typeface="Cambria" panose="02040503050406030204" pitchFamily="18" charset="0"/>
                <a:ea typeface="Cambria" panose="02040503050406030204" pitchFamily="18" charset="0"/>
              </a:rPr>
              <a:t> </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Arbitrazhin</a:t>
            </a:r>
            <a:endParaRPr lang="sq-AL"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Çështjen gjyqësore</a:t>
            </a:r>
            <a:r>
              <a:rPr lang="sq-AL" sz="2000" dirty="0" smtClean="0">
                <a:latin typeface="Cambria" panose="02040503050406030204" pitchFamily="18" charset="0"/>
                <a:ea typeface="Cambria" panose="02040503050406030204" pitchFamily="18" charset="0"/>
              </a:rPr>
              <a:t>  </a:t>
            </a:r>
            <a:endParaRPr lang="sq-AL" sz="2000" b="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42</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8064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Negocimi</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solidFill>
                  <a:srgbClr val="FF0000"/>
                </a:solidFill>
                <a:latin typeface="Cambria" panose="02040503050406030204" pitchFamily="18" charset="0"/>
                <a:ea typeface="Cambria" panose="02040503050406030204" pitchFamily="18" charset="0"/>
              </a:rPr>
              <a:t>forma më e zakonshme </a:t>
            </a:r>
            <a:r>
              <a:rPr lang="sq-AL" sz="2400" dirty="0" smtClean="0">
                <a:latin typeface="Cambria" panose="02040503050406030204" pitchFamily="18" charset="0"/>
                <a:ea typeface="Cambria" panose="02040503050406030204" pitchFamily="18" charset="0"/>
              </a:rPr>
              <a:t>për zgjidhjen e mosmarrëveshjes, ku vetë palët përpiqen të zgjidhin mosmarrëveshjen.</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Kushtet e përgjithshme te kontratës</a:t>
            </a:r>
            <a:endParaRPr lang="en-US" sz="24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Palët duhet t’i bëjnë të gjitha përpjeke për të zgjidhur në mënyrë miqësore të gjitha mosmarrëveshjet që mund të ndodhin ndërmjet tyre…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Pala do të i përgjigjet kërkesës për zgjidhje miqësore brenda 15 ditësh pas kërkesës…. Periudha maksimale që jepet për arritjen e kësaj zgjidhjeje do të jetë 30 ditë nga fillimi i procedurës.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përpjekja për të arritur zgjidhje miqësore dështon ose nëse pala dështon të përgjigjet me kohë ndaj kërkesave për zgjidhje, të dyja palët do të jenë të lira të vazhdojnë në fazën e ardhshme të procedurës së zgjidhjes së mosmarrëveshjes duke e lajmëruar tjetrën</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b="1" dirty="0" smtClean="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43</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Ndërmjetësimi</a:t>
            </a:r>
            <a:r>
              <a:rPr lang="en-US"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dirty="0" smtClean="0">
                <a:latin typeface="Cambria" panose="02040503050406030204" pitchFamily="18" charset="0"/>
                <a:ea typeface="Cambria" panose="02040503050406030204" pitchFamily="18" charset="0"/>
              </a:rPr>
              <a:t>një formë private dhe e strukturuar negocimi, e cila fillimisht nuk është detyruese, </a:t>
            </a:r>
            <a:r>
              <a:rPr lang="sq-AL" sz="2000" b="1" dirty="0" smtClean="0">
                <a:latin typeface="Cambria" panose="02040503050406030204" pitchFamily="18" charset="0"/>
                <a:ea typeface="Cambria" panose="02040503050406030204" pitchFamily="18" charset="0"/>
              </a:rPr>
              <a:t>që asistohet nga një palë e tretë.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Nëse arrihet zgjidhja, ajo mund të kthehet në një kontratë ligjërisht detyruese.</a:t>
            </a:r>
          </a:p>
          <a:p>
            <a:pPr marL="0" lvl="0" indent="0">
              <a:buNone/>
            </a:pPr>
            <a:r>
              <a:rPr lang="sq-AL" sz="2000" b="1" dirty="0" smtClean="0">
                <a:solidFill>
                  <a:srgbClr val="FF0000"/>
                </a:solidFill>
              </a:rPr>
              <a:t>                                                    </a:t>
            </a:r>
            <a:r>
              <a:rPr lang="sq-AL" sz="2000" b="1" dirty="0" smtClean="0"/>
              <a:t>Pajtimi</a:t>
            </a:r>
            <a:endParaRPr lang="sq-AL" sz="2000" b="1" dirty="0" smtClean="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është i ngjashëm</a:t>
            </a:r>
            <a:r>
              <a:rPr lang="sq-AL" sz="2000" dirty="0">
                <a:latin typeface="Cambria" panose="02040503050406030204" pitchFamily="18" charset="0"/>
                <a:ea typeface="Cambria" panose="02040503050406030204" pitchFamily="18" charset="0"/>
              </a:rPr>
              <a:t> me ndërmjetësimin, por </a:t>
            </a:r>
            <a:r>
              <a:rPr lang="sq-AL" sz="2000" b="1" u="sng" dirty="0">
                <a:latin typeface="Cambria" panose="02040503050406030204" pitchFamily="18" charset="0"/>
                <a:ea typeface="Cambria" panose="02040503050406030204" pitchFamily="18" charset="0"/>
              </a:rPr>
              <a:t>pajtuesi mund të propozojë një </a:t>
            </a:r>
            <a:r>
              <a:rPr lang="sq-AL" sz="2000" b="1" u="sng" dirty="0" smtClean="0">
                <a:latin typeface="Cambria" panose="02040503050406030204" pitchFamily="18" charset="0"/>
                <a:ea typeface="Cambria" panose="02040503050406030204" pitchFamily="18" charset="0"/>
              </a:rPr>
              <a:t>zgjidhje</a:t>
            </a:r>
            <a:endParaRPr lang="en-US" sz="2000" dirty="0">
              <a:latin typeface="Cambria" panose="02040503050406030204" pitchFamily="18" charset="0"/>
              <a:ea typeface="Cambria" panose="02040503050406030204" pitchFamily="18" charset="0"/>
            </a:endParaRPr>
          </a:p>
          <a:p>
            <a:r>
              <a:rPr lang="sq-AL" sz="2000" i="1" dirty="0">
                <a:latin typeface="Cambria" panose="02040503050406030204" pitchFamily="18" charset="0"/>
                <a:ea typeface="Cambria" panose="02040503050406030204" pitchFamily="18" charset="0"/>
              </a:rPr>
              <a:t>Kushtet e përgjithshme te </a:t>
            </a:r>
            <a:r>
              <a:rPr lang="sq-AL" sz="2000" i="1" dirty="0" smtClean="0">
                <a:latin typeface="Cambria" panose="02040503050406030204" pitchFamily="18" charset="0"/>
                <a:ea typeface="Cambria" panose="02040503050406030204" pitchFamily="18" charset="0"/>
              </a:rPr>
              <a:t>kontratës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procedura e zgjidhjes miqësore të mosmarrëveshjes dështon, palët mund të merren vesh të përpiqen të pajtohen përmes institucionit të specifikuar në KVK. </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nuk mund të arrihet zgjidhja brenda 30 ditësh pas fillimit të procedurës së pajtimit, secila palë do të ketë të drejtë të vazhdojë në fazën e ardhshme të procedurës së zgjidhjes së mosmarrëveshjes.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endParaRPr lang="en-US" sz="2000" dirty="0"/>
          </a:p>
          <a:p>
            <a:pPr lvl="0"/>
            <a:endParaRPr lang="en-US" sz="2000" b="1"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44</a:t>
            </a:fld>
            <a:endParaRPr lang="en-US"/>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0" y="0"/>
            <a:ext cx="91440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Vendimi gjyqësor</a:t>
            </a:r>
            <a:r>
              <a:rPr lang="sq-AL" sz="2800"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838200"/>
            <a:ext cx="9144000" cy="5638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një ekspert udhëzohet për të vendosur mbi një çështje teknike </a:t>
            </a:r>
            <a:r>
              <a:rPr lang="sq-AL" sz="2000" dirty="0" smtClean="0">
                <a:latin typeface="Cambria" panose="02040503050406030204" pitchFamily="18" charset="0"/>
                <a:ea typeface="Cambria" panose="02040503050406030204" pitchFamily="18" charset="0"/>
              </a:rPr>
              <a:t>– për shembull, siç është përdorur në Mbretërinë e Bashkuar për mosmarrëveshjet lidhur me ndërtimet, ashtu siç parashtrohet në Ligjin e vitit 1996 për </a:t>
            </a:r>
            <a:r>
              <a:rPr lang="sq-AL" sz="2000" dirty="0" err="1" smtClean="0">
                <a:latin typeface="Cambria" panose="02040503050406030204" pitchFamily="18" charset="0"/>
                <a:ea typeface="Cambria" panose="02040503050406030204" pitchFamily="18" charset="0"/>
              </a:rPr>
              <a:t>grantet</a:t>
            </a:r>
            <a:r>
              <a:rPr lang="sq-AL" sz="2000" dirty="0" smtClean="0">
                <a:latin typeface="Cambria" panose="02040503050406030204" pitchFamily="18" charset="0"/>
                <a:ea typeface="Cambria" panose="02040503050406030204" pitchFamily="18" charset="0"/>
              </a:rPr>
              <a:t> e shtëpive, për ndërtimet dhe restaurimet, ku vendimet janë detyruese për palët të paktën në mënyrë të përkohshme </a:t>
            </a:r>
            <a:r>
              <a:rPr lang="sq-AL" sz="2000" i="1" dirty="0" smtClean="0">
                <a:latin typeface="Cambria" panose="02040503050406030204" pitchFamily="18" charset="0"/>
                <a:ea typeface="Cambria" panose="02040503050406030204" pitchFamily="18" charset="0"/>
              </a:rPr>
              <a:t>pra, </a:t>
            </a:r>
            <a:r>
              <a:rPr lang="sq-AL" sz="2000" dirty="0" smtClean="0">
                <a:latin typeface="Cambria" panose="02040503050406030204" pitchFamily="18" charset="0"/>
                <a:ea typeface="Cambria" panose="02040503050406030204" pitchFamily="18" charset="0"/>
              </a:rPr>
              <a:t>derisa të kërkohet një proces i mëtejshëm.</a:t>
            </a:r>
          </a:p>
          <a:p>
            <a:pPr marL="0" lvl="0" indent="0">
              <a:buNone/>
            </a:pP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                                                     </a:t>
            </a:r>
            <a:r>
              <a:rPr lang="sq-AL" sz="2000" b="1" dirty="0" smtClean="0"/>
              <a:t>Arbitrazhi</a:t>
            </a:r>
            <a:endParaRPr lang="sq-AL" sz="2000" dirty="0" smtClean="0">
              <a:latin typeface="Cambria" panose="02040503050406030204" pitchFamily="18" charset="0"/>
              <a:ea typeface="Cambria" panose="02040503050406030204" pitchFamily="18" charset="0"/>
            </a:endParaRPr>
          </a:p>
          <a:p>
            <a:pPr lvl="0"/>
            <a:r>
              <a:rPr lang="sq-AL" sz="2000" b="1" dirty="0">
                <a:solidFill>
                  <a:srgbClr val="FF0000"/>
                </a:solidFill>
                <a:latin typeface="Cambria" panose="02040503050406030204" pitchFamily="18" charset="0"/>
                <a:ea typeface="Cambria" panose="02040503050406030204" pitchFamily="18" charset="0"/>
              </a:rPr>
              <a:t>një proces formal, privat dhe detyrue</a:t>
            </a:r>
            <a:r>
              <a:rPr lang="sq-AL" sz="2000" dirty="0">
                <a:latin typeface="Cambria" panose="02040503050406030204" pitchFamily="18" charset="0"/>
                <a:ea typeface="Cambria" panose="02040503050406030204" pitchFamily="18" charset="0"/>
              </a:rPr>
              <a:t>s ku mosmarrëveshja zgjidhet me vendim të një pale të tretë të caktuar, që është gjyqtari ose gjyqtarët.</a:t>
            </a:r>
            <a:endParaRPr lang="en-US" sz="2000" dirty="0">
              <a:latin typeface="Cambria" panose="02040503050406030204" pitchFamily="18" charset="0"/>
              <a:ea typeface="Cambria" panose="02040503050406030204" pitchFamily="18" charset="0"/>
            </a:endParaRPr>
          </a:p>
          <a:p>
            <a:r>
              <a:rPr lang="sq-AL" sz="2000" i="1" dirty="0">
                <a:latin typeface="Cambria" panose="02040503050406030204" pitchFamily="18" charset="0"/>
                <a:ea typeface="Cambria" panose="02040503050406030204" pitchFamily="18" charset="0"/>
              </a:rPr>
              <a:t>Kushtet e përgjithshme te </a:t>
            </a:r>
            <a:r>
              <a:rPr lang="sq-AL" sz="2000" i="1" dirty="0" smtClean="0">
                <a:latin typeface="Cambria" panose="02040503050406030204" pitchFamily="18" charset="0"/>
                <a:ea typeface="Cambria" panose="02040503050406030204" pitchFamily="18" charset="0"/>
              </a:rPr>
              <a:t>kontratës</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nuk mund të arrihet zgjidhje brenda 30 ditësh nga fillimi i procedurës miqësore për zgjidhje të mosmarrëveshjes, secila palë mund të kërkojë:</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ose vendim nga gjyqi; ose</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kurdo qe palët pajtohen vendim arbitrimi në pajtim me KVK..</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Para nënshkrimit te kontratës palët duhet te vendosin për mënyrën e zgjidhjes se mosmarrëveshjes, gjykata apo arbitrimi.</a:t>
            </a:r>
            <a:endParaRPr lang="en-US" sz="2000" dirty="0">
              <a:latin typeface="Cambria" panose="02040503050406030204" pitchFamily="18" charset="0"/>
              <a:ea typeface="Cambria" panose="02040503050406030204" pitchFamily="18" charset="0"/>
            </a:endParaRPr>
          </a:p>
          <a:p>
            <a:pPr lvl="0"/>
            <a:endParaRPr lang="sq-AL"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r>
              <a:rPr lang="en-US" sz="2000" dirty="0">
                <a:solidFill>
                  <a:srgbClr val="0000FF"/>
                </a:solidFill>
                <a:latin typeface="Cambria" panose="02040503050406030204" pitchFamily="18" charset="0"/>
                <a:ea typeface="Cambria" panose="02040503050406030204" pitchFamily="18" charset="0"/>
                <a:cs typeface="ＭＳ Ｐゴシック" charset="0"/>
              </a:rPr>
              <a:t>	</a:t>
            </a:r>
            <a:endParaRPr lang="en-US" sz="2000" b="1" i="1" u="sng" dirty="0" smtClean="0">
              <a:solidFill>
                <a:srgbClr val="040404"/>
              </a:solidFill>
              <a:latin typeface="Cambria" panose="02040503050406030204" pitchFamily="18" charset="0"/>
              <a:ea typeface="Cambria" panose="02040503050406030204" pitchFamily="18" charset="0"/>
              <a:cs typeface="ＭＳ Ｐゴシック" charset="0"/>
            </a:endParaRPr>
          </a:p>
          <a:p>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752600" y="6477000"/>
            <a:ext cx="4267200" cy="3810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45</a:t>
            </a:fld>
            <a:endParaRPr lang="en-US"/>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Çështje gjyqësore</a:t>
            </a:r>
            <a:r>
              <a:rPr lang="sq-AL" sz="2800"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990600"/>
            <a:ext cx="9144000" cy="53657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dirty="0" smtClean="0">
                <a:latin typeface="Cambria" panose="02040503050406030204" pitchFamily="18" charset="0"/>
                <a:ea typeface="Cambria" panose="02040503050406030204" pitchFamily="18" charset="0"/>
              </a:rPr>
              <a:t>procesi formal ku pretendimet kalohen në gjykatat civile dhe kryhen në mënyrë publike.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Gjykimet janë detyruese për palët, që i nënshtrohen të drejtave për apelim.</a:t>
            </a:r>
          </a:p>
          <a:p>
            <a:pPr marL="0" lvl="0" indent="0">
              <a:buNone/>
            </a:pPr>
            <a:r>
              <a:rPr lang="sq-AL" sz="2000" b="1" dirty="0" smtClean="0">
                <a:solidFill>
                  <a:srgbClr val="FF0000"/>
                </a:solidFill>
                <a:latin typeface="Cambria" panose="02040503050406030204" pitchFamily="18" charset="0"/>
                <a:ea typeface="Cambria" panose="02040503050406030204" pitchFamily="18" charset="0"/>
              </a:rPr>
              <a:t>                 </a:t>
            </a:r>
            <a:r>
              <a:rPr lang="sq-AL" sz="2000" b="1" u="sng" dirty="0" smtClean="0">
                <a:latin typeface="Cambria" panose="02040503050406030204" pitchFamily="18" charset="0"/>
                <a:ea typeface="Cambria" panose="02040503050406030204" pitchFamily="18" charset="0"/>
              </a:rPr>
              <a:t>Avantazhet </a:t>
            </a:r>
            <a:r>
              <a:rPr lang="sq-AL" sz="2000" b="1" u="sng" dirty="0">
                <a:latin typeface="Cambria" panose="02040503050406030204" pitchFamily="18" charset="0"/>
                <a:ea typeface="Cambria" panose="02040503050406030204" pitchFamily="18" charset="0"/>
              </a:rPr>
              <a:t>e ndërmjetësimit/pajtimit</a:t>
            </a:r>
            <a:endParaRPr lang="sq-AL" sz="2000" b="1" u="sng" dirty="0" smtClean="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Shpejtësia</a:t>
            </a:r>
            <a:r>
              <a:rPr lang="sq-AL" sz="2000" dirty="0">
                <a:latin typeface="Cambria" panose="02040503050406030204" pitchFamily="18" charset="0"/>
                <a:ea typeface="Cambria" panose="02040503050406030204" pitchFamily="18" charset="0"/>
              </a:rPr>
              <a:t> (për ndërmjetësim, vetëm pak ditë; për pajtim, jo më shumë se dy ose tre muaj)</a:t>
            </a:r>
            <a:endParaRPr lang="en-US" sz="2000"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I pakushtueshëm </a:t>
            </a:r>
            <a:r>
              <a:rPr lang="sq-AL" sz="2000" dirty="0">
                <a:latin typeface="Cambria" panose="02040503050406030204" pitchFamily="18" charset="0"/>
                <a:ea typeface="Cambria" panose="02040503050406030204" pitchFamily="18" charset="0"/>
              </a:rPr>
              <a:t>(ndonjëherë më pak se 1% e shumës së diskutuar)</a:t>
            </a:r>
            <a:endParaRPr lang="en-US" sz="2000" dirty="0">
              <a:latin typeface="Cambria" panose="02040503050406030204" pitchFamily="18" charset="0"/>
              <a:ea typeface="Cambria" panose="02040503050406030204" pitchFamily="18" charset="0"/>
            </a:endParaRPr>
          </a:p>
          <a:p>
            <a:pPr lvl="0"/>
            <a:r>
              <a:rPr lang="sq-AL" sz="2000" b="1" dirty="0" err="1">
                <a:latin typeface="Cambria" panose="02040503050406030204" pitchFamily="18" charset="0"/>
                <a:ea typeface="Cambria" panose="02040503050406030204" pitchFamily="18" charset="0"/>
              </a:rPr>
              <a:t>Konfidencial</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Jodetyrues</a:t>
            </a:r>
            <a:endParaRPr lang="en-US" sz="2000" b="1" dirty="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Palët në gjendje </a:t>
            </a:r>
            <a:r>
              <a:rPr lang="sq-AL" sz="2000" b="1" dirty="0">
                <a:latin typeface="Cambria" panose="02040503050406030204" pitchFamily="18" charset="0"/>
                <a:ea typeface="Cambria" panose="02040503050406030204" pitchFamily="18" charset="0"/>
              </a:rPr>
              <a:t>për të pranuar zgjidhjen</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Rezultate </a:t>
            </a:r>
            <a:r>
              <a:rPr lang="sq-AL" sz="2000" b="1" dirty="0" err="1">
                <a:latin typeface="Cambria" panose="02040503050406030204" pitchFamily="18" charset="0"/>
                <a:ea typeface="Cambria" panose="02040503050406030204" pitchFamily="18" charset="0"/>
              </a:rPr>
              <a:t>fleksible</a:t>
            </a:r>
            <a:r>
              <a:rPr lang="sq-AL" sz="2000" b="1" dirty="0">
                <a:latin typeface="Cambria" panose="02040503050406030204" pitchFamily="18" charset="0"/>
                <a:ea typeface="Cambria" panose="02040503050406030204" pitchFamily="18" charset="0"/>
              </a:rPr>
              <a:t> (shkëmbime tregtare, etj.)</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Nxit marrëdhëniet </a:t>
            </a:r>
            <a:r>
              <a:rPr lang="sq-AL" sz="2000" dirty="0">
                <a:latin typeface="Cambria" panose="02040503050406030204" pitchFamily="18" charset="0"/>
                <a:ea typeface="Cambria" panose="02040503050406030204" pitchFamily="18" charset="0"/>
              </a:rPr>
              <a:t>e ardhshme tregtare me palën tjetër</a:t>
            </a:r>
            <a:endParaRPr lang="en-US" sz="2000" dirty="0">
              <a:latin typeface="Cambria" panose="02040503050406030204" pitchFamily="18" charset="0"/>
              <a:ea typeface="Cambria" panose="02040503050406030204" pitchFamily="18" charset="0"/>
            </a:endParaRPr>
          </a:p>
          <a:p>
            <a:pPr lvl="0"/>
            <a:endParaRPr lang="en-US" sz="2400" b="1" dirty="0" smtClean="0"/>
          </a:p>
          <a:p>
            <a:pPr>
              <a:buNone/>
            </a:pPr>
            <a:endParaRPr lang="en-US" sz="24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46</a:t>
            </a:fld>
            <a:endParaRPr lang="en-US"/>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Avantazhet e ”gjykimit”</a:t>
            </a:r>
            <a:endParaRPr lang="en-US" sz="2800"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1371600"/>
            <a:ext cx="91440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I shpejtë</a:t>
            </a:r>
            <a:r>
              <a:rPr lang="sq-AL" sz="2000" dirty="0" smtClean="0">
                <a:latin typeface="Cambria" panose="02040503050406030204" pitchFamily="18" charset="0"/>
                <a:ea typeface="Cambria" panose="02040503050406030204" pitchFamily="18" charset="0"/>
              </a:rPr>
              <a:t>: kuadri kohor i caktuar prej 28 ditësh në MB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Më pak i kushtueshëm </a:t>
            </a:r>
            <a:r>
              <a:rPr lang="sq-AL" sz="2000" dirty="0" smtClean="0">
                <a:latin typeface="Cambria" panose="02040503050406030204" pitchFamily="18" charset="0"/>
                <a:ea typeface="Cambria" panose="02040503050406030204" pitchFamily="18" charset="0"/>
              </a:rPr>
              <a:t>(sesa arbitrazhi ose çështja gjyqësore)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Gjyqtari vepron </a:t>
            </a:r>
            <a:r>
              <a:rPr lang="en-US" sz="2000" b="1" dirty="0" err="1" smtClean="0">
                <a:latin typeface="Cambria" panose="02040503050406030204" pitchFamily="18" charset="0"/>
                <a:ea typeface="Cambria" panose="02040503050406030204" pitchFamily="18" charset="0"/>
              </a:rPr>
              <a:t>më</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tepër</a:t>
            </a: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si një ekspert </a:t>
            </a:r>
            <a:r>
              <a:rPr lang="sq-AL" sz="2000" dirty="0" smtClean="0">
                <a:latin typeface="Cambria" panose="02040503050406030204" pitchFamily="18" charset="0"/>
                <a:ea typeface="Cambria" panose="02040503050406030204" pitchFamily="18" charset="0"/>
              </a:rPr>
              <a:t>s</a:t>
            </a:r>
            <a:r>
              <a:rPr lang="en-US" sz="2000" dirty="0" smtClean="0">
                <a:latin typeface="Cambria" panose="02040503050406030204" pitchFamily="18" charset="0"/>
                <a:ea typeface="Cambria" panose="02040503050406030204" pitchFamily="18" charset="0"/>
              </a:rPr>
              <a:t>e</a:t>
            </a:r>
            <a:r>
              <a:rPr lang="sq-AL" sz="2000" dirty="0" smtClean="0">
                <a:latin typeface="Cambria" panose="02040503050406030204" pitchFamily="18" charset="0"/>
                <a:ea typeface="Cambria" panose="02040503050406030204" pitchFamily="18" charset="0"/>
              </a:rPr>
              <a:t> sa si një gjyqtar (rregullat e provave janë më pak kërkuese ndaj një gjyqtari)</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Vendimi i gjyqtarit bazuar në aftësi, eksperiencë si dhe në prova</a:t>
            </a:r>
            <a:endParaRPr lang="en-US"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Jodetyrues</a:t>
            </a:r>
            <a:r>
              <a:rPr lang="sq-AL" sz="2000" dirty="0" smtClean="0">
                <a:latin typeface="Cambria" panose="02040503050406030204" pitchFamily="18" charset="0"/>
                <a:ea typeface="Cambria" panose="02040503050406030204" pitchFamily="18" charset="0"/>
              </a:rPr>
              <a:t>, përveçse kur bihet dakord si një kusht </a:t>
            </a:r>
            <a:r>
              <a:rPr lang="sq-AL" sz="2000" dirty="0" err="1" smtClean="0">
                <a:latin typeface="Cambria" panose="02040503050406030204" pitchFamily="18" charset="0"/>
                <a:ea typeface="Cambria" panose="02040503050406030204" pitchFamily="18" charset="0"/>
              </a:rPr>
              <a:t>kontraktual</a:t>
            </a:r>
            <a:endParaRPr lang="en-US" sz="2000" dirty="0" smtClean="0">
              <a:latin typeface="Cambria" panose="02040503050406030204" pitchFamily="18" charset="0"/>
              <a:ea typeface="Cambria" panose="02040503050406030204" pitchFamily="18" charset="0"/>
            </a:endParaRPr>
          </a:p>
          <a:p>
            <a:endParaRPr lang="en-GB" sz="2000" dirty="0">
              <a:latin typeface="Cambria" panose="02040503050406030204" pitchFamily="18" charset="0"/>
              <a:ea typeface="Cambria" panose="02040503050406030204" pitchFamily="18" charset="0"/>
              <a:cs typeface="ＭＳ Ｐゴシック" charset="0"/>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47</a:t>
            </a:fld>
            <a:endParaRPr lang="en-US"/>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381000" y="304800"/>
            <a:ext cx="8458200" cy="914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Avantazhet e arbitrazhit kundrejt çështjes gjyqësore</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3200" b="1" dirty="0" smtClean="0"/>
              <a:t> </a:t>
            </a:r>
            <a:endParaRPr lang="en-US" sz="3200" dirty="0"/>
          </a:p>
        </p:txBody>
      </p:sp>
      <p:sp>
        <p:nvSpPr>
          <p:cNvPr id="31747" name="Symbol zastępczy zawartości 2"/>
          <p:cNvSpPr>
            <a:spLocks noGrp="1"/>
          </p:cNvSpPr>
          <p:nvPr>
            <p:ph idx="1"/>
          </p:nvPr>
        </p:nvSpPr>
        <p:spPr bwMode="auto">
          <a:xfrm>
            <a:off x="0" y="13716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latin typeface="Cambria" panose="02040503050406030204" pitchFamily="18" charset="0"/>
                <a:ea typeface="Cambria" panose="02040503050406030204" pitchFamily="18" charset="0"/>
              </a:rPr>
              <a:t>Mund të jetë më pak i kushtueshëm</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Shpesh më i shpejtë</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pak i dëmshëm </a:t>
            </a:r>
            <a:r>
              <a:rPr lang="sq-AL" sz="2400" dirty="0" smtClean="0">
                <a:latin typeface="Cambria" panose="02040503050406030204" pitchFamily="18" charset="0"/>
                <a:ea typeface="Cambria" panose="02040503050406030204" pitchFamily="18" charset="0"/>
              </a:rPr>
              <a:t>për reputacionin e biznesit (private)</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i lehtë për të vazhduar biznesin </a:t>
            </a:r>
            <a:r>
              <a:rPr lang="sq-AL" sz="2400" dirty="0" smtClean="0">
                <a:latin typeface="Cambria" panose="02040503050406030204" pitchFamily="18" charset="0"/>
                <a:ea typeface="Cambria" panose="02040503050406030204" pitchFamily="18" charset="0"/>
              </a:rPr>
              <a:t>me palën tjetër (më pak polemizues)</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pak rrezik </a:t>
            </a:r>
            <a:r>
              <a:rPr lang="sq-AL" sz="2400" dirty="0" smtClean="0">
                <a:latin typeface="Cambria" panose="02040503050406030204" pitchFamily="18" charset="0"/>
                <a:ea typeface="Cambria" panose="02040503050406030204" pitchFamily="18" charset="0"/>
              </a:rPr>
              <a:t>për zbulimin e informacioneve </a:t>
            </a:r>
            <a:r>
              <a:rPr lang="sq-AL" sz="2400" dirty="0" err="1" smtClean="0">
                <a:latin typeface="Cambria" panose="02040503050406030204" pitchFamily="18" charset="0"/>
                <a:ea typeface="Cambria" panose="02040503050406030204" pitchFamily="18" charset="0"/>
              </a:rPr>
              <a:t>konfidenciale</a:t>
            </a:r>
            <a:r>
              <a:rPr lang="sq-AL" sz="2400" dirty="0" smtClean="0">
                <a:latin typeface="Cambria" panose="02040503050406030204" pitchFamily="18" charset="0"/>
                <a:ea typeface="Cambria" panose="02040503050406030204" pitchFamily="18" charset="0"/>
              </a:rPr>
              <a:t> (private)</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Ekspertiza e gjyqtari për biznesin</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Nivel më i lartë gjykimi </a:t>
            </a:r>
            <a:r>
              <a:rPr lang="sq-AL" sz="2400" dirty="0" smtClean="0">
                <a:latin typeface="Cambria" panose="02040503050406030204" pitchFamily="18" charset="0"/>
                <a:ea typeface="Cambria" panose="02040503050406030204" pitchFamily="18" charset="0"/>
              </a:rPr>
              <a:t>(më shumë aftësi për të dhënë një vendim pragmatik)</a:t>
            </a:r>
            <a:endParaRPr lang="en-US" sz="2400" dirty="0" smtClean="0">
              <a:latin typeface="Cambria" panose="02040503050406030204" pitchFamily="18" charset="0"/>
              <a:ea typeface="Cambria" panose="02040503050406030204" pitchFamily="18" charset="0"/>
            </a:endParaRPr>
          </a:p>
          <a:p>
            <a:pPr>
              <a:buNone/>
            </a:pPr>
            <a:endParaRPr lang="en-US" sz="2400" b="1" i="1" u="sng" dirty="0" smtClean="0">
              <a:solidFill>
                <a:srgbClr val="040404"/>
              </a:solidFill>
              <a:latin typeface="Cambria" panose="02040503050406030204" pitchFamily="18" charset="0"/>
              <a:ea typeface="Cambria" panose="02040503050406030204" pitchFamily="18" charset="0"/>
              <a:cs typeface="ＭＳ Ｐゴシック" charset="0"/>
            </a:endParaRPr>
          </a:p>
          <a:p>
            <a:endParaRPr lang="en-GB" sz="2400" dirty="0">
              <a:latin typeface="Cambria" panose="02040503050406030204" pitchFamily="18" charset="0"/>
              <a:ea typeface="Cambria" panose="02040503050406030204" pitchFamily="18" charset="0"/>
              <a:cs typeface="ＭＳ Ｐゴシック" charset="0"/>
            </a:endParaRPr>
          </a:p>
        </p:txBody>
      </p:sp>
      <p:sp>
        <p:nvSpPr>
          <p:cNvPr id="2" name="Footer Placeholder 1"/>
          <p:cNvSpPr>
            <a:spLocks noGrp="1"/>
          </p:cNvSpPr>
          <p:nvPr>
            <p:ph type="ftr" sz="quarter" idx="11"/>
          </p:nvPr>
        </p:nvSpPr>
        <p:spPr>
          <a:xfrm>
            <a:off x="1219200" y="6356350"/>
            <a:ext cx="4800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48</a:t>
            </a:fld>
            <a:endParaRPr lang="en-US"/>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Matja e </a:t>
            </a:r>
            <a:r>
              <a:rPr lang="sq-AL" sz="2800" b="1" dirty="0" err="1" smtClean="0">
                <a:solidFill>
                  <a:srgbClr val="002060"/>
                </a:solidFill>
                <a:latin typeface="Cambria" panose="02040503050406030204" pitchFamily="18" charset="0"/>
                <a:ea typeface="Cambria" panose="02040503050406030204" pitchFamily="18" charset="0"/>
              </a:rPr>
              <a:t>performancës</a:t>
            </a:r>
            <a:r>
              <a:rPr lang="sq-AL" sz="2800" b="1" dirty="0" smtClean="0">
                <a:solidFill>
                  <a:srgbClr val="002060"/>
                </a:solidFill>
                <a:latin typeface="Cambria" panose="02040503050406030204" pitchFamily="18" charset="0"/>
                <a:ea typeface="Cambria" panose="02040503050406030204" pitchFamily="18" charset="0"/>
              </a:rPr>
              <a:t> së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914400"/>
            <a:ext cx="9144000" cy="53228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Matja e saktë dhe korrekte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së kontratës mund të nxisë dorëzim më të mirë dhe të një cilësie më të lartë të kërkesave të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Ajo gjithashtu ofron përgjigjen përfundimtare për pyetjen </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en-US" sz="2000" i="1" dirty="0" smtClean="0">
                <a:latin typeface="Cambria" panose="02040503050406030204" pitchFamily="18" charset="0"/>
                <a:ea typeface="Cambria" panose="02040503050406030204" pitchFamily="18" charset="0"/>
              </a:rPr>
              <a:t>    </a:t>
            </a:r>
            <a:r>
              <a:rPr lang="sq-AL" sz="2000" i="1" dirty="0" smtClean="0">
                <a:latin typeface="Cambria" panose="02040503050406030204" pitchFamily="18" charset="0"/>
                <a:ea typeface="Cambria" panose="02040503050406030204" pitchFamily="18" charset="0"/>
              </a:rPr>
              <a:t>nëse një kontratë e caktuar, por gjithashtu një sistem prokurimi publik në të gjitha nivelet dhe në të gjitha pjesët e tij, punon në mënyrë efikase dhe dorëzon "vlerë për paratë".</a:t>
            </a:r>
          </a:p>
          <a:p>
            <a:pPr marL="0" indent="0">
              <a:buNone/>
            </a:pPr>
            <a:r>
              <a:rPr lang="sq-AL" sz="2000" dirty="0" smtClean="0">
                <a:latin typeface="Cambria" panose="02040503050406030204" pitchFamily="18" charset="0"/>
                <a:ea typeface="Cambria" panose="02040503050406030204" pitchFamily="18" charset="0"/>
              </a:rPr>
              <a:t>Matjes </a:t>
            </a:r>
            <a:r>
              <a:rPr lang="sq-AL" sz="2000" dirty="0">
                <a:latin typeface="Cambria" panose="02040503050406030204" pitchFamily="18" charset="0"/>
                <a:ea typeface="Cambria" panose="02040503050406030204" pitchFamily="18" charset="0"/>
              </a:rPr>
              <a:t>së </a:t>
            </a:r>
            <a:r>
              <a:rPr lang="sq-AL" sz="2000" dirty="0" err="1">
                <a:latin typeface="Cambria" panose="02040503050406030204" pitchFamily="18" charset="0"/>
                <a:ea typeface="Cambria" panose="02040503050406030204" pitchFamily="18" charset="0"/>
              </a:rPr>
              <a:t>performancës</a:t>
            </a:r>
            <a:r>
              <a:rPr lang="sq-AL" sz="2000" dirty="0">
                <a:latin typeface="Cambria" panose="02040503050406030204" pitchFamily="18" charset="0"/>
                <a:ea typeface="Cambria" panose="02040503050406030204" pitchFamily="18" charset="0"/>
              </a:rPr>
              <a:t>, elementët kyç të kontratës përfshijnë</a:t>
            </a:r>
            <a:r>
              <a:rPr lang="sq-AL"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b="1" dirty="0">
                <a:latin typeface="Cambria" panose="02040503050406030204" pitchFamily="18" charset="0"/>
                <a:ea typeface="Cambria" panose="02040503050406030204" pitchFamily="18" charset="0"/>
              </a:rPr>
              <a:t>Specifikimin,</a:t>
            </a:r>
            <a:r>
              <a:rPr lang="sq-AL" sz="2000" dirty="0">
                <a:latin typeface="Cambria" panose="02040503050406030204" pitchFamily="18" charset="0"/>
                <a:ea typeface="Cambria" panose="02040503050406030204" pitchFamily="18" charset="0"/>
              </a:rPr>
              <a:t> i cili duhet të parashtrojë qartë kërkesat e autoritetit kontraktues, përfshirë këtu se çfarë do të dorëzohet, kur, si dhe me çfarë standardesh.</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b="1" dirty="0">
                <a:latin typeface="Cambria" panose="02040503050406030204" pitchFamily="18" charset="0"/>
                <a:ea typeface="Cambria" panose="02040503050406030204" pitchFamily="18" charset="0"/>
              </a:rPr>
              <a:t>Kushtet e përgjithshme </a:t>
            </a:r>
            <a:r>
              <a:rPr lang="sq-AL" sz="2000" dirty="0">
                <a:latin typeface="Cambria" panose="02040503050406030204" pitchFamily="18" charset="0"/>
                <a:ea typeface="Cambria" panose="02040503050406030204" pitchFamily="18" charset="0"/>
              </a:rPr>
              <a:t>të cilat </a:t>
            </a:r>
            <a:r>
              <a:rPr lang="sq-AL" sz="2000" dirty="0" smtClean="0">
                <a:latin typeface="Cambria" panose="02040503050406030204" pitchFamily="18" charset="0"/>
                <a:ea typeface="Cambria" panose="02040503050406030204" pitchFamily="18" charset="0"/>
              </a:rPr>
              <a:t>përfshijnë</a:t>
            </a:r>
            <a:r>
              <a:rPr lang="en-US" sz="2000" dirty="0" smtClean="0">
                <a:latin typeface="Cambria" panose="02040503050406030204" pitchFamily="18" charset="0"/>
                <a:ea typeface="Cambria" panose="02040503050406030204" pitchFamily="18" charset="0"/>
              </a:rPr>
              <a:t>:</a:t>
            </a:r>
            <a:r>
              <a:rPr lang="sq-AL" sz="2000" b="1" dirty="0" smtClean="0">
                <a:latin typeface="Cambria" panose="02040503050406030204" pitchFamily="18" charset="0"/>
                <a:ea typeface="Cambria" panose="02040503050406030204" pitchFamily="18" charset="0"/>
              </a:rPr>
              <a:t>Kërkesat </a:t>
            </a:r>
            <a:r>
              <a:rPr lang="sq-AL" sz="2000" b="1" dirty="0">
                <a:latin typeface="Cambria" panose="02040503050406030204" pitchFamily="18" charset="0"/>
                <a:ea typeface="Cambria" panose="02040503050406030204" pitchFamily="18" charset="0"/>
              </a:rPr>
              <a:t>e përgjithshme të </a:t>
            </a:r>
            <a:r>
              <a:rPr lang="sq-AL" sz="2000" b="1" dirty="0" err="1">
                <a:latin typeface="Cambria" panose="02040503050406030204" pitchFamily="18" charset="0"/>
                <a:ea typeface="Cambria" panose="02040503050406030204" pitchFamily="18" charset="0"/>
              </a:rPr>
              <a:t>performancës</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si për shembull përputhja me legjislacionin dhe standardet e përbashkëta për të gjitha kontratat</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Kërkesat </a:t>
            </a:r>
            <a:r>
              <a:rPr lang="sq-AL" sz="2000" b="1" dirty="0">
                <a:latin typeface="Cambria" panose="02040503050406030204" pitchFamily="18" charset="0"/>
                <a:ea typeface="Cambria" panose="02040503050406030204" pitchFamily="18" charset="0"/>
              </a:rPr>
              <a:t>e veçanta të </a:t>
            </a:r>
            <a:r>
              <a:rPr lang="sq-AL" sz="2000" b="1" dirty="0" err="1">
                <a:latin typeface="Cambria" panose="02040503050406030204" pitchFamily="18" charset="0"/>
                <a:ea typeface="Cambria" panose="02040503050406030204" pitchFamily="18" charset="0"/>
              </a:rPr>
              <a:t>performancës</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që zbatohen për një kontratë të caktuar</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Bazën </a:t>
            </a:r>
            <a:r>
              <a:rPr lang="sq-AL" sz="2000" b="1" dirty="0">
                <a:latin typeface="Cambria" panose="02040503050406030204" pitchFamily="18" charset="0"/>
                <a:ea typeface="Cambria" panose="02040503050406030204" pitchFamily="18" charset="0"/>
              </a:rPr>
              <a:t>për të përcaktuar çmimin </a:t>
            </a:r>
            <a:r>
              <a:rPr lang="sq-AL" sz="2000" dirty="0">
                <a:latin typeface="Cambria" panose="02040503050406030204" pitchFamily="18" charset="0"/>
                <a:ea typeface="Cambria" panose="02040503050406030204" pitchFamily="18" charset="0"/>
              </a:rPr>
              <a:t>që do të paguhet</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Mënyrën </a:t>
            </a:r>
            <a:r>
              <a:rPr lang="sq-AL" sz="2000" b="1" dirty="0">
                <a:latin typeface="Cambria" panose="02040503050406030204" pitchFamily="18" charset="0"/>
                <a:ea typeface="Cambria" panose="02040503050406030204" pitchFamily="18" charset="0"/>
              </a:rPr>
              <a:t>sesi operatori ekonomik do të imponojë pagesën </a:t>
            </a:r>
            <a:r>
              <a:rPr lang="sq-AL" sz="2000" dirty="0">
                <a:latin typeface="Cambria" panose="02040503050406030204" pitchFamily="18" charset="0"/>
                <a:ea typeface="Cambria" panose="02040503050406030204" pitchFamily="18" charset="0"/>
              </a:rPr>
              <a:t>për </a:t>
            </a:r>
            <a:r>
              <a:rPr lang="sq-AL" sz="2000" dirty="0" err="1">
                <a:latin typeface="Cambria" panose="02040503050406030204" pitchFamily="18" charset="0"/>
                <a:ea typeface="Cambria" panose="02040503050406030204" pitchFamily="18" charset="0"/>
              </a:rPr>
              <a:t>performancën</a:t>
            </a:r>
            <a:r>
              <a:rPr lang="sq-AL" sz="2000" dirty="0">
                <a:latin typeface="Cambria" panose="02040503050406030204" pitchFamily="18" charset="0"/>
                <a:ea typeface="Cambria" panose="02040503050406030204" pitchFamily="18" charset="0"/>
              </a:rPr>
              <a:t> e zakonshme në përputhje me standardet e kërkuara;</a:t>
            </a:r>
            <a:endParaRPr lang="en-US" sz="2000" dirty="0">
              <a:latin typeface="Cambria" panose="02040503050406030204" pitchFamily="18" charset="0"/>
              <a:ea typeface="Cambria" panose="02040503050406030204" pitchFamily="18" charset="0"/>
            </a:endParaRPr>
          </a:p>
          <a:p>
            <a:pPr lvl="0"/>
            <a:endParaRPr lang="en-US" sz="2000" dirty="0"/>
          </a:p>
          <a:p>
            <a:pPr>
              <a:buFont typeface="Wingdings" pitchFamily="2" charset="2"/>
              <a:buChar char="ü"/>
            </a:pPr>
            <a:endParaRPr lang="en-US" sz="2000" i="1" dirty="0" smtClean="0">
              <a:latin typeface="Cambria" panose="02040503050406030204" pitchFamily="18" charset="0"/>
              <a:ea typeface="Cambria" panose="02040503050406030204" pitchFamily="18" charset="0"/>
            </a:endParaRPr>
          </a:p>
          <a:p>
            <a:pPr>
              <a:buNone/>
            </a:pPr>
            <a:endParaRPr lang="en-US" sz="2800" dirty="0" smtClean="0"/>
          </a:p>
          <a:p>
            <a:pPr>
              <a:buNone/>
            </a:pPr>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49</a:t>
            </a:fld>
            <a:endParaRPr lang="en-US"/>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GB" sz="2400" b="1" dirty="0" smtClean="0">
                <a:solidFill>
                  <a:srgbClr val="FF0000"/>
                </a:solidFill>
              </a:rPr>
              <a:t/>
            </a:r>
            <a:br>
              <a:rPr lang="en-GB" sz="2400" b="1" dirty="0" smtClean="0">
                <a:solidFill>
                  <a:srgbClr val="FF0000"/>
                </a:solidFill>
              </a:rPr>
            </a:br>
            <a:r>
              <a:rPr lang="sq-AL" sz="24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Menaxhimi i kontratave në rolin e prokurimit publik</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47800"/>
            <a:ext cx="9144000" cy="4908550"/>
          </a:xfrm>
        </p:spPr>
        <p:txBody>
          <a:bodyPr/>
          <a:lstStyle/>
          <a:p>
            <a:pPr>
              <a:buNone/>
            </a:pPr>
            <a:r>
              <a:rPr lang="sq-AL" sz="2000" b="1" i="1" dirty="0" smtClean="0">
                <a:solidFill>
                  <a:srgbClr val="002060"/>
                </a:solidFill>
                <a:latin typeface="Cambria" panose="02040503050406030204" pitchFamily="18" charset="0"/>
                <a:ea typeface="Cambria" panose="02040503050406030204" pitchFamily="18" charset="0"/>
              </a:rPr>
              <a:t>Pse është i rëndësishëm?</a:t>
            </a:r>
            <a:endParaRPr lang="en-US" sz="2000" dirty="0" smtClean="0">
              <a:solidFill>
                <a:srgbClr val="002060"/>
              </a:solidFill>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Përgjegjësia përfundimtare</a:t>
            </a:r>
            <a:r>
              <a:rPr lang="sq-AL" sz="2000" dirty="0" smtClean="0">
                <a:latin typeface="Cambria" panose="02040503050406030204" pitchFamily="18" charset="0"/>
                <a:ea typeface="Cambria" panose="02040503050406030204" pitchFamily="18" charset="0"/>
              </a:rPr>
              <a:t> për shërbimin të cilin Autoriteti Kontraktues Publik duhet t’ia ofrojë opinionit </a:t>
            </a:r>
            <a:r>
              <a:rPr lang="sq-AL" sz="2000" b="1" dirty="0" smtClean="0">
                <a:latin typeface="Cambria" panose="02040503050406030204" pitchFamily="18" charset="0"/>
                <a:ea typeface="Cambria" panose="02040503050406030204" pitchFamily="18" charset="0"/>
              </a:rPr>
              <a:t>nuk mund të bartet te ndonjë </a:t>
            </a:r>
            <a:r>
              <a:rPr lang="en-US" sz="2000" b="1" dirty="0" smtClean="0">
                <a:latin typeface="Cambria" panose="02040503050406030204" pitchFamily="18" charset="0"/>
                <a:ea typeface="Cambria" panose="02040503050406030204" pitchFamily="18" charset="0"/>
              </a:rPr>
              <a:t>OE</a:t>
            </a:r>
            <a:r>
              <a:rPr lang="sq-AL" sz="2000" b="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Nëse shembet ndërtesa, opinioni </a:t>
            </a:r>
            <a:r>
              <a:rPr lang="sq-AL" sz="2000" b="1" dirty="0" smtClean="0">
                <a:latin typeface="Cambria" panose="02040503050406030204" pitchFamily="18" charset="0"/>
                <a:ea typeface="Cambria" panose="02040503050406030204" pitchFamily="18" charset="0"/>
              </a:rPr>
              <a:t>në rend të parë do ta fajësojë Autoritetin Kontraktues!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Opinioni pret që </a:t>
            </a:r>
            <a:r>
              <a:rPr lang="sq-AL" sz="2000" b="1" dirty="0" smtClean="0">
                <a:latin typeface="Cambria" panose="02040503050406030204" pitchFamily="18" charset="0"/>
                <a:ea typeface="Cambria" panose="02040503050406030204" pitchFamily="18" charset="0"/>
              </a:rPr>
              <a:t>paraja publike të shpenzohet me kujdes</a:t>
            </a:r>
            <a:r>
              <a:rPr lang="sq-AL" sz="2000" dirty="0" smtClean="0">
                <a:latin typeface="Cambria" panose="02040503050406030204" pitchFamily="18" charset="0"/>
                <a:ea typeface="Cambria" panose="02040503050406030204" pitchFamily="18" charset="0"/>
              </a:rPr>
              <a:t> dhe se  shpenzimet do të rezultojnë në përfitimet e duhura për komunitetin pa humbje.</a:t>
            </a:r>
            <a:endParaRPr lang="en-US" sz="2000" dirty="0" smtClean="0">
              <a:latin typeface="Cambria" panose="02040503050406030204" pitchFamily="18" charset="0"/>
              <a:ea typeface="Cambria" panose="02040503050406030204" pitchFamily="18" charset="0"/>
            </a:endParaRPr>
          </a:p>
          <a:p>
            <a:pPr lvl="0"/>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jo vetëm që duhet ta ofrojë vlerën për paranë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t>
            </a:r>
            <a:r>
              <a:rPr lang="sq-AL" sz="2000" dirty="0" err="1" smtClean="0">
                <a:latin typeface="Cambria" panose="02040503050406030204" pitchFamily="18" charset="0"/>
                <a:ea typeface="Cambria" panose="02040503050406030204" pitchFamily="18" charset="0"/>
              </a:rPr>
              <a:t>racionalitetin</a:t>
            </a:r>
            <a:r>
              <a:rPr lang="sq-AL" sz="2000" dirty="0" smtClean="0">
                <a:latin typeface="Cambria" panose="02040503050406030204" pitchFamily="18" charset="0"/>
                <a:ea typeface="Cambria" panose="02040503050406030204" pitchFamily="18" charset="0"/>
              </a:rPr>
              <a:t>) – </a:t>
            </a:r>
            <a:r>
              <a:rPr lang="sq-AL" sz="2000" b="1" dirty="0" smtClean="0">
                <a:latin typeface="Cambria" panose="02040503050406030204" pitchFamily="18" charset="0"/>
                <a:ea typeface="Cambria" panose="02040503050406030204" pitchFamily="18" charset="0"/>
              </a:rPr>
              <a:t>por ai edhe duhet të  shihet se është duke e bërë këtë!</a:t>
            </a:r>
          </a:p>
          <a:p>
            <a:r>
              <a:rPr lang="sq-AL" sz="2000" b="1" dirty="0">
                <a:latin typeface="Cambria" panose="02040503050406030204" pitchFamily="18" charset="0"/>
                <a:ea typeface="Cambria" panose="02040503050406030204" pitchFamily="18" charset="0"/>
              </a:rPr>
              <a:t>Nëse nuk e thoni qartë se çka doni</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mos u befasoni</a:t>
            </a:r>
            <a:r>
              <a:rPr lang="sq-AL" sz="2000" dirty="0">
                <a:latin typeface="Cambria" panose="02040503050406030204" pitchFamily="18" charset="0"/>
                <a:ea typeface="Cambria" panose="02040503050406030204" pitchFamily="18" charset="0"/>
              </a:rPr>
              <a:t> nëse nuk merrni atë që e keni </a:t>
            </a:r>
            <a:r>
              <a:rPr lang="sq-AL" sz="2000" dirty="0" smtClean="0">
                <a:latin typeface="Cambria" panose="02040503050406030204" pitchFamily="18" charset="0"/>
                <a:ea typeface="Cambria" panose="02040503050406030204" pitchFamily="18" charset="0"/>
              </a:rPr>
              <a:t>pritur.</a:t>
            </a:r>
            <a:endParaRPr lang="en-US" sz="2000" dirty="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Një kontratë e mirë e përcakton saktësisht atë që ju doni, kur duhet të ofrohet, sa duhet të paguhet për të dhe ... </a:t>
            </a:r>
            <a:endParaRPr lang="en-US" sz="2000" dirty="0">
              <a:latin typeface="Cambria" panose="02040503050406030204" pitchFamily="18" charset="0"/>
              <a:ea typeface="Cambria" panose="02040503050406030204" pitchFamily="18" charset="0"/>
            </a:endParaRPr>
          </a:p>
          <a:p>
            <a:pPr lvl="0"/>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5</a:t>
            </a:fld>
            <a:endParaRPr lang="en-US"/>
          </a:p>
        </p:txBody>
      </p:sp>
    </p:spTree>
    <p:extLst>
      <p:ext uri="{BB962C8B-B14F-4D97-AF65-F5344CB8AC3E}">
        <p14:creationId xmlns:p14="http://schemas.microsoft.com/office/powerpoint/2010/main" val="2598639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Matja e </a:t>
            </a:r>
            <a:r>
              <a:rPr lang="sq-AL" sz="2800" b="1" dirty="0" err="1" smtClean="0">
                <a:solidFill>
                  <a:srgbClr val="002060"/>
                </a:solidFill>
                <a:latin typeface="Cambria" panose="02040503050406030204" pitchFamily="18" charset="0"/>
                <a:ea typeface="Cambria" panose="02040503050406030204" pitchFamily="18" charset="0"/>
              </a:rPr>
              <a:t>performancës</a:t>
            </a:r>
            <a:r>
              <a:rPr lang="sq-AL" sz="2800" b="1" dirty="0" smtClean="0">
                <a:solidFill>
                  <a:srgbClr val="002060"/>
                </a:solidFill>
                <a:latin typeface="Cambria" panose="02040503050406030204" pitchFamily="18" charset="0"/>
                <a:ea typeface="Cambria" panose="02040503050406030204" pitchFamily="18" charset="0"/>
              </a:rPr>
              <a:t> së kontratës</a:t>
            </a:r>
            <a:r>
              <a:rPr lang="en-US"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990600"/>
            <a:ext cx="9178183"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Kërkesat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që janë të përbashkëta për shumicën e kontratave për punë, mallra dhe shërbime janë:</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 koha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 përfitimet/kostot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cilësia (e zbatuar në kuptimin e gjerë të saj)</a:t>
            </a:r>
            <a:r>
              <a:rPr lang="en-US" sz="2000" b="1" dirty="0" smtClean="0">
                <a:latin typeface="Cambria" panose="02040503050406030204" pitchFamily="18" charset="0"/>
                <a:ea typeface="Cambria" panose="02040503050406030204" pitchFamily="18" charset="0"/>
              </a:rPr>
              <a:t>.</a:t>
            </a:r>
          </a:p>
          <a:p>
            <a:pPr marL="457200" lvl="1" indent="0">
              <a:buNone/>
            </a:pPr>
            <a:r>
              <a:rPr lang="en-US" sz="2000" b="1" i="1" dirty="0" smtClean="0">
                <a:solidFill>
                  <a:srgbClr val="FF0000"/>
                </a:solidFill>
              </a:rPr>
              <a:t>                     </a:t>
            </a:r>
            <a:r>
              <a:rPr lang="sq-AL" sz="2000" b="1" i="1" dirty="0" smtClean="0"/>
              <a:t>Afatet </a:t>
            </a:r>
            <a:r>
              <a:rPr lang="sq-AL" sz="2000" b="1" i="1" dirty="0"/>
              <a:t>kohore</a:t>
            </a:r>
            <a:endParaRPr lang="en-US"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Pothuajse të gjitha kontratat caktojnë kohën (ose kohët) në të cilën pritet që operatori ekonomik të realizojë detyrimet e tij sipas kontratës, </a:t>
            </a:r>
          </a:p>
          <a:p>
            <a:r>
              <a:rPr lang="sq-AL" sz="2000" b="1" dirty="0">
                <a:latin typeface="Cambria" panose="02040503050406030204" pitchFamily="18" charset="0"/>
                <a:ea typeface="Cambria" panose="02040503050406030204" pitchFamily="18" charset="0"/>
              </a:rPr>
              <a:t>Për kontratat më të vogla</a:t>
            </a:r>
            <a:r>
              <a:rPr lang="sq-AL" sz="2000" dirty="0">
                <a:latin typeface="Cambria" panose="02040503050406030204" pitchFamily="18" charset="0"/>
                <a:ea typeface="Cambria" panose="02040503050406030204" pitchFamily="18" charset="0"/>
              </a:rPr>
              <a:t>, sidomos ato që kanë një jetëgjatësi të shkurtër, </a:t>
            </a:r>
            <a:r>
              <a:rPr lang="sq-AL" sz="2000" b="1" dirty="0">
                <a:latin typeface="Cambria" panose="02040503050406030204" pitchFamily="18" charset="0"/>
                <a:ea typeface="Cambria" panose="02040503050406030204" pitchFamily="18" charset="0"/>
              </a:rPr>
              <a:t>ky afat </a:t>
            </a:r>
            <a:r>
              <a:rPr lang="sq-AL" sz="2000" b="1" dirty="0" err="1">
                <a:latin typeface="Cambria" panose="02040503050406030204" pitchFamily="18" charset="0"/>
                <a:ea typeface="Cambria" panose="02040503050406030204" pitchFamily="18" charset="0"/>
              </a:rPr>
              <a:t>kontraktor</a:t>
            </a:r>
            <a:r>
              <a:rPr lang="sq-AL" sz="2000" b="1" dirty="0">
                <a:latin typeface="Cambria" panose="02040503050406030204" pitchFamily="18" charset="0"/>
                <a:ea typeface="Cambria" panose="02040503050406030204" pitchFamily="18" charset="0"/>
              </a:rPr>
              <a:t> dhe suksesi apo dështimi i operatorit ekonomik për të respektuar afatin mund të mjaftojnë për të matur </a:t>
            </a:r>
            <a:r>
              <a:rPr lang="sq-AL" sz="2000" b="1" dirty="0" err="1">
                <a:latin typeface="Cambria" panose="02040503050406030204" pitchFamily="18" charset="0"/>
                <a:ea typeface="Cambria" panose="02040503050406030204" pitchFamily="18" charset="0"/>
              </a:rPr>
              <a:t>performancën</a:t>
            </a:r>
            <a:r>
              <a:rPr lang="sq-AL" sz="2000" b="1" dirty="0">
                <a:latin typeface="Cambria" panose="02040503050406030204" pitchFamily="18" charset="0"/>
                <a:ea typeface="Cambria" panose="02040503050406030204" pitchFamily="18" charset="0"/>
              </a:rPr>
              <a:t> e kontratës</a:t>
            </a:r>
          </a:p>
          <a:p>
            <a:r>
              <a:rPr lang="sq-AL" sz="2000" b="1" dirty="0">
                <a:latin typeface="Cambria" panose="02040503050406030204" pitchFamily="18" charset="0"/>
                <a:ea typeface="Cambria" panose="02040503050406030204" pitchFamily="18" charset="0"/>
              </a:rPr>
              <a:t>Për kontratat më të mëdha </a:t>
            </a:r>
            <a:r>
              <a:rPr lang="sq-AL" sz="2000" dirty="0">
                <a:latin typeface="Cambria" panose="02040503050406030204" pitchFamily="18" charset="0"/>
                <a:ea typeface="Cambria" panose="02040503050406030204" pitchFamily="18" charset="0"/>
              </a:rPr>
              <a:t>dhe sidomos atyre që kanë një jetëgjatësi më të madhe, </a:t>
            </a:r>
            <a:r>
              <a:rPr lang="sq-AL" sz="2000" b="1" dirty="0">
                <a:latin typeface="Cambria" panose="02040503050406030204" pitchFamily="18" charset="0"/>
                <a:ea typeface="Cambria" panose="02040503050406030204" pitchFamily="18" charset="0"/>
              </a:rPr>
              <a:t>ka rëndësi pasja e një mjeti të saktë të monitorimit të ecurisë </a:t>
            </a:r>
            <a:r>
              <a:rPr lang="sq-AL" sz="2000" dirty="0">
                <a:latin typeface="Cambria" panose="02040503050406030204" pitchFamily="18" charset="0"/>
                <a:ea typeface="Cambria" panose="02040503050406030204" pitchFamily="18" charset="0"/>
              </a:rPr>
              <a:t>drejt arritjes së afatit përfundimtar.</a:t>
            </a:r>
            <a:endParaRPr lang="sq-AL" sz="2000" b="1" dirty="0">
              <a:latin typeface="Cambria" panose="02040503050406030204" pitchFamily="18" charset="0"/>
              <a:ea typeface="Cambria" panose="02040503050406030204" pitchFamily="18" charset="0"/>
            </a:endParaRPr>
          </a:p>
          <a:p>
            <a:pPr>
              <a:buFont typeface="Courier New" pitchFamily="49" charset="0"/>
              <a:buChar char="o"/>
            </a:pPr>
            <a:endParaRPr lang="en-US" sz="24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50</a:t>
            </a:fld>
            <a:endParaRPr lang="en-US"/>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i="1" dirty="0" smtClean="0">
                <a:solidFill>
                  <a:srgbClr val="002060"/>
                </a:solidFill>
                <a:latin typeface="Cambria" panose="02040503050406030204" pitchFamily="18" charset="0"/>
                <a:ea typeface="Cambria" panose="02040503050406030204" pitchFamily="18" charset="0"/>
              </a:rPr>
              <a:t>Përfitimet/Kostot</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7620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Ndërkohë që pothuajse të gjitha kontratat caktojnë kohën deri në të cilën </a:t>
            </a: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u kërkohet të përmbushin detyrimet e tyre, </a:t>
            </a:r>
            <a:r>
              <a:rPr lang="sq-AL" sz="2000" b="1" dirty="0" smtClean="0">
                <a:latin typeface="Cambria" panose="02040503050406030204" pitchFamily="18" charset="0"/>
                <a:ea typeface="Cambria" panose="02040503050406030204" pitchFamily="18" charset="0"/>
              </a:rPr>
              <a:t>është e sigurt që ato të gjitha tregojnë çmimin që OE-ja duhet të paguajë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Çmimi mund të fiksohet ose mund t'i nënshtrohet rregullimeve sipas rrethanave të përcaktuara.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për kontrata e vogla</a:t>
            </a:r>
            <a:r>
              <a:rPr lang="sq-AL" sz="2000" dirty="0" smtClean="0">
                <a:latin typeface="Cambria" panose="02040503050406030204" pitchFamily="18" charset="0"/>
                <a:ea typeface="Cambria" panose="02040503050406030204" pitchFamily="18" charset="0"/>
              </a:rPr>
              <a:t> ky monitorin mund </a:t>
            </a:r>
            <a:r>
              <a:rPr lang="sq-AL" sz="2000" b="1" dirty="0" smtClean="0">
                <a:latin typeface="Cambria" panose="02040503050406030204" pitchFamily="18" charset="0"/>
                <a:ea typeface="Cambria" panose="02040503050406030204" pitchFamily="18" charset="0"/>
              </a:rPr>
              <a:t>të konsistojë në një krahasim të thjeshtë midis çmimit të kontratës dhe shumës së paguar në fund ndaj operatorit ekonomik.</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Për kontratat më tepër komplekse</a:t>
            </a:r>
            <a:r>
              <a:rPr lang="sq-AL" sz="2000" dirty="0" smtClean="0">
                <a:latin typeface="Cambria" panose="02040503050406030204" pitchFamily="18" charset="0"/>
                <a:ea typeface="Cambria" panose="02040503050406030204" pitchFamily="18" charset="0"/>
              </a:rPr>
              <a:t>, sidomos ato me një jetëgjatësi të madhe ose ato të cilat ofrojnë mundësinë e rregullimeve në çmim, </a:t>
            </a:r>
            <a:r>
              <a:rPr lang="sq-AL" sz="2000" b="1" dirty="0" smtClean="0">
                <a:latin typeface="Cambria" panose="02040503050406030204" pitchFamily="18" charset="0"/>
                <a:ea typeface="Cambria" panose="02040503050406030204" pitchFamily="18" charset="0"/>
              </a:rPr>
              <a:t>autoriteti kontraktues do të dojë të monitorojë kostot gjatë gjithë periudhës së kontratës </a:t>
            </a:r>
            <a:r>
              <a:rPr lang="sq-AL" sz="2000" dirty="0" smtClean="0">
                <a:latin typeface="Cambria" panose="02040503050406030204" pitchFamily="18" charset="0"/>
                <a:ea typeface="Cambria" panose="02040503050406030204" pitchFamily="18" charset="0"/>
              </a:rPr>
              <a:t>dhe ndoshta, në rastin e punëve ose makinerive, gjatë jetës funksionale të produktit të përfunduar), me qëllim që të parashikohet çdo tejkalim buxheti dhe për të marrë masat korrigjuese.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Ai gjithashtu do të dojë të kontrollojë se përfitimet e arritura i korrespondojnë mirë kostos së pësuar, pra që ai arrin të marrë vlerë të mirë për paratë.</a:t>
            </a:r>
            <a:endParaRPr lang="en-US" sz="2000" dirty="0" smtClean="0">
              <a:latin typeface="Cambria" panose="02040503050406030204" pitchFamily="18" charset="0"/>
              <a:ea typeface="Cambria" panose="02040503050406030204" pitchFamily="18" charset="0"/>
            </a:endParaRPr>
          </a:p>
          <a:p>
            <a:pPr>
              <a:buNone/>
            </a:pPr>
            <a:endParaRPr lang="en-US" sz="2000" dirty="0" smtClean="0"/>
          </a:p>
          <a:p>
            <a:endParaRPr lang="en-US" sz="2000" b="1" dirty="0" smtClean="0">
              <a:solidFill>
                <a:srgbClr val="FF0000"/>
              </a:solidFill>
            </a:endParaRPr>
          </a:p>
          <a:p>
            <a:endParaRPr lang="en-US" sz="2800" dirty="0" smtClean="0">
              <a:solidFill>
                <a:srgbClr val="FF0000"/>
              </a:solidFill>
            </a:endParaRPr>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51</a:t>
            </a:fld>
            <a:endParaRPr lang="en-US"/>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800" b="1" i="1" dirty="0" smtClean="0">
                <a:solidFill>
                  <a:srgbClr val="002060"/>
                </a:solidFill>
                <a:latin typeface="Cambria" panose="02040503050406030204" pitchFamily="18" charset="0"/>
                <a:ea typeface="Cambria" panose="02040503050406030204" pitchFamily="18" charset="0"/>
              </a:rPr>
              <a:t>Cilësia</a:t>
            </a:r>
            <a:endParaRPr lang="en-US" sz="2800" b="1" dirty="0" smtClean="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1295401"/>
            <a:ext cx="8820150" cy="4941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Subjekti i "vlerës së mirë për paratë" </a:t>
            </a:r>
            <a:r>
              <a:rPr lang="sq-AL" sz="2000" b="1" dirty="0" smtClean="0">
                <a:latin typeface="Cambria" panose="02040503050406030204" pitchFamily="18" charset="0"/>
                <a:ea typeface="Cambria" panose="02040503050406030204" pitchFamily="18" charset="0"/>
              </a:rPr>
              <a:t>është i lidhur ngushtë me subjektin e cilësisë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duhet të verifikojë se produkti përfundimtar që rezulton nga kontrata</a:t>
            </a:r>
            <a:r>
              <a:rPr lang="sq-AL" sz="2000" b="1" dirty="0" smtClean="0">
                <a:latin typeface="Cambria" panose="02040503050406030204" pitchFamily="18" charset="0"/>
                <a:ea typeface="Cambria" panose="02040503050406030204" pitchFamily="18" charset="0"/>
              </a:rPr>
              <a:t>) i përmbush </a:t>
            </a:r>
            <a:r>
              <a:rPr lang="sq-AL" sz="2000" b="1" dirty="0" err="1" smtClean="0">
                <a:latin typeface="Cambria" panose="02040503050406030204" pitchFamily="18" charset="0"/>
                <a:ea typeface="Cambria" panose="02040503050406030204" pitchFamily="18" charset="0"/>
              </a:rPr>
              <a:t>pritshmëritë</a:t>
            </a:r>
            <a:r>
              <a:rPr lang="en-US" sz="2000" b="1"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Autoriteti do të dojë të sigurohet s</a:t>
            </a:r>
            <a:r>
              <a:rPr lang="sq-AL" sz="2000" b="1" dirty="0" smtClean="0">
                <a:latin typeface="Cambria" panose="02040503050406030204" pitchFamily="18" charset="0"/>
                <a:ea typeface="Cambria" panose="02040503050406030204" pitchFamily="18" charset="0"/>
              </a:rPr>
              <a:t>e ai nuk ka pasur defekte </a:t>
            </a:r>
            <a:r>
              <a:rPr lang="sq-AL" sz="2000" dirty="0" smtClean="0">
                <a:latin typeface="Cambria" panose="02040503050406030204" pitchFamily="18" charset="0"/>
                <a:ea typeface="Cambria" panose="02040503050406030204" pitchFamily="18" charset="0"/>
              </a:rPr>
              <a:t>kur është pranuar nga </a:t>
            </a: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dhe </a:t>
            </a:r>
            <a:r>
              <a:rPr lang="sq-AL" sz="2000" b="1" dirty="0" smtClean="0">
                <a:latin typeface="Cambria" panose="02040503050406030204" pitchFamily="18" charset="0"/>
                <a:ea typeface="Cambria" panose="02040503050406030204" pitchFamily="18" charset="0"/>
              </a:rPr>
              <a:t>do ta bëjë këtë nëpërmjet mjeteve të inspektimit, proceseve të testimit ose të rishqyrtimit që janë specifikuar në kontratë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Gjithashtu autoriteti do të dojë </a:t>
            </a:r>
            <a:r>
              <a:rPr lang="sq-AL" sz="2000" b="1" dirty="0" smtClean="0">
                <a:latin typeface="Cambria" panose="02040503050406030204" pitchFamily="18" charset="0"/>
                <a:ea typeface="Cambria" panose="02040503050406030204" pitchFamily="18" charset="0"/>
              </a:rPr>
              <a:t>të verifikojë se produkti mbetet i përdorshëm për jetëgjatësinë e kërkuar </a:t>
            </a:r>
            <a:r>
              <a:rPr lang="sq-AL" sz="2000" dirty="0" smtClean="0">
                <a:latin typeface="Cambria" panose="02040503050406030204" pitchFamily="18" charset="0"/>
                <a:ea typeface="Cambria" panose="02040503050406030204" pitchFamily="18" charset="0"/>
              </a:rPr>
              <a:t>që i nënshtrohet mirëmbajtjes normale dhe se ai vazhdon të përmbushë kriteret e </a:t>
            </a:r>
            <a:r>
              <a:rPr lang="sq-AL" sz="2000" dirty="0" err="1" smtClean="0">
                <a:latin typeface="Cambria" panose="02040503050406030204" pitchFamily="18" charset="0"/>
                <a:ea typeface="Cambria" panose="02040503050406030204" pitchFamily="18" charset="0"/>
              </a:rPr>
              <a:t>performancës</a:t>
            </a:r>
            <a:endParaRPr lang="en-US" sz="2000" b="1" dirty="0" smtClean="0">
              <a:latin typeface="Cambria" panose="02040503050406030204" pitchFamily="18" charset="0"/>
              <a:ea typeface="Cambria" panose="02040503050406030204" pitchFamily="18" charset="0"/>
            </a:endParaRPr>
          </a:p>
          <a:p>
            <a:endParaRPr lang="en-US" sz="2800" dirty="0" smtClean="0">
              <a:solidFill>
                <a:srgbClr val="FF0000"/>
              </a:solidFill>
            </a:endParaRPr>
          </a:p>
          <a:p>
            <a:endParaRPr lang="en-US" sz="2800" dirty="0" smtClean="0">
              <a:solidFill>
                <a:srgbClr val="FF0000"/>
              </a:solidFill>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52</a:t>
            </a:fld>
            <a:endParaRPr lang="en-US"/>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Menaxhimi i kontratës  për mes platformës – e prokurimit </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8686800" cy="5943600"/>
          </a:xfrm>
        </p:spPr>
        <p:txBody>
          <a:bodyPr/>
          <a:lstStyle/>
          <a:p>
            <a:r>
              <a:rPr lang="sq-AL" sz="2000" dirty="0">
                <a:latin typeface="Cambria" panose="02040503050406030204" pitchFamily="18" charset="0"/>
                <a:ea typeface="Cambria" panose="02040503050406030204" pitchFamily="18" charset="0"/>
              </a:rPr>
              <a:t>Me publikimin e njoftimit për nënshkrim të kontratës, menaxheri i kontratës dhe </a:t>
            </a:r>
            <a:r>
              <a:rPr lang="sq-AL" sz="2000" dirty="0" smtClean="0">
                <a:latin typeface="Cambria" panose="02040503050406030204" pitchFamily="18" charset="0"/>
                <a:ea typeface="Cambria" panose="02040503050406030204" pitchFamily="18" charset="0"/>
              </a:rPr>
              <a:t>mbikëqyrësi </a:t>
            </a:r>
            <a:r>
              <a:rPr lang="sq-AL" sz="2000" dirty="0">
                <a:latin typeface="Cambria" panose="02040503050406030204" pitchFamily="18" charset="0"/>
                <a:ea typeface="Cambria" panose="02040503050406030204" pitchFamily="18" charset="0"/>
              </a:rPr>
              <a:t>i drejt </a:t>
            </a:r>
            <a:r>
              <a:rPr lang="sq-AL" sz="2000" dirty="0" smtClean="0">
                <a:latin typeface="Cambria" panose="02040503050406030204" pitchFamily="18" charset="0"/>
                <a:ea typeface="Cambria" panose="02040503050406030204" pitchFamily="18" charset="0"/>
              </a:rPr>
              <a:t>për drejtë </a:t>
            </a:r>
            <a:r>
              <a:rPr lang="sq-AL" sz="2000" dirty="0">
                <a:latin typeface="Cambria" panose="02040503050406030204" pitchFamily="18" charset="0"/>
                <a:ea typeface="Cambria" panose="02040503050406030204" pitchFamily="18" charset="0"/>
              </a:rPr>
              <a:t>i </a:t>
            </a:r>
            <a:r>
              <a:rPr lang="sq-AL" sz="2000" dirty="0" smtClean="0">
                <a:latin typeface="Cambria" panose="02040503050406030204" pitchFamily="18" charset="0"/>
                <a:ea typeface="Cambria" panose="02040503050406030204" pitchFamily="18" charset="0"/>
              </a:rPr>
              <a:t>menaxherit të </a:t>
            </a:r>
            <a:r>
              <a:rPr lang="sq-AL" sz="2000" dirty="0">
                <a:latin typeface="Cambria" panose="02040503050406030204" pitchFamily="18" charset="0"/>
                <a:ea typeface="Cambria" panose="02040503050406030204" pitchFamily="18" charset="0"/>
              </a:rPr>
              <a:t>kontratës do të njoftohen automatikisht nga sistemi i prokurimit elektronik për </a:t>
            </a:r>
            <a:r>
              <a:rPr lang="sq-AL" sz="2000" dirty="0" smtClean="0">
                <a:latin typeface="Cambria" panose="02040503050406030204" pitchFamily="18" charset="0"/>
                <a:ea typeface="Cambria" panose="02040503050406030204" pitchFamily="18" charset="0"/>
              </a:rPr>
              <a:t>emërimet përkatëse </a:t>
            </a:r>
            <a:r>
              <a:rPr lang="sq-AL" sz="2000" dirty="0">
                <a:latin typeface="Cambria" panose="02040503050406030204" pitchFamily="18" charset="0"/>
                <a:ea typeface="Cambria" panose="02040503050406030204" pitchFamily="18" charset="0"/>
              </a:rPr>
              <a:t>dhe për </a:t>
            </a:r>
            <a:r>
              <a:rPr lang="sq-AL" sz="2000" dirty="0" smtClean="0">
                <a:latin typeface="Cambria" panose="02040503050406030204" pitchFamily="18" charset="0"/>
                <a:ea typeface="Cambria" panose="02040503050406030204" pitchFamily="18" charset="0"/>
              </a:rPr>
              <a:t>kontratën </a:t>
            </a:r>
            <a:r>
              <a:rPr lang="sq-AL" sz="2000" dirty="0">
                <a:latin typeface="Cambria" panose="02040503050406030204" pitchFamily="18" charset="0"/>
                <a:ea typeface="Cambria" panose="02040503050406030204" pitchFamily="18" charset="0"/>
              </a:rPr>
              <a:t>e nënshkruar</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publikimin e njoftimit për nënshkrim të kontratës, kontrata e nënshkruar do të </a:t>
            </a:r>
            <a:r>
              <a:rPr lang="sq-AL" sz="2000" dirty="0" smtClean="0">
                <a:latin typeface="Cambria" panose="02040503050406030204" pitchFamily="18" charset="0"/>
                <a:ea typeface="Cambria" panose="02040503050406030204" pitchFamily="18" charset="0"/>
              </a:rPr>
              <a:t>jetë në </a:t>
            </a:r>
            <a:r>
              <a:rPr lang="sq-AL" sz="2000" dirty="0">
                <a:latin typeface="Cambria" panose="02040503050406030204" pitchFamily="18" charset="0"/>
                <a:ea typeface="Cambria" panose="02040503050406030204" pitchFamily="18" charset="0"/>
              </a:rPr>
              <a:t>dispozicion për shkarkim nga</a:t>
            </a:r>
            <a:r>
              <a:rPr lang="sq-AL" sz="2000" dirty="0" smtClean="0">
                <a:latin typeface="Cambria" panose="02040503050406030204" pitchFamily="18" charset="0"/>
                <a:ea typeface="Cambria" panose="02040503050406030204" pitchFamily="18" charset="0"/>
              </a:rPr>
              <a:t>:</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1. Njësia e kërkesës</a:t>
            </a:r>
            <a:r>
              <a:rPr lang="sq-AL" sz="2000" dirty="0" smtClean="0">
                <a:latin typeface="Cambria" panose="02040503050406030204" pitchFamily="18" charset="0"/>
                <a:ea typeface="Cambria" panose="02040503050406030204" pitchFamily="18" charset="0"/>
              </a:rPr>
              <a:t>;</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2. Departamenti i Financave; </a:t>
            </a:r>
            <a:r>
              <a:rPr lang="sq-AL" sz="2000" dirty="0" smtClean="0">
                <a:latin typeface="Cambria" panose="02040503050406030204" pitchFamily="18" charset="0"/>
                <a:ea typeface="Cambria" panose="02040503050406030204" pitchFamily="18" charset="0"/>
              </a:rPr>
              <a:t>dhe</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3. Menaxheri Projektit përgjegjës për menaxhimin e kontratës specifike.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Pasi të jetë publikuar kontrata dhe </a:t>
            </a:r>
            <a:r>
              <a:rPr lang="sq-AL" sz="2000" dirty="0" smtClean="0">
                <a:latin typeface="Cambria" panose="02040503050406030204" pitchFamily="18" charset="0"/>
                <a:ea typeface="Cambria" panose="02040503050406030204" pitchFamily="18" charset="0"/>
              </a:rPr>
              <a:t>emëruar </a:t>
            </a:r>
            <a:r>
              <a:rPr lang="sq-AL" sz="2000" dirty="0">
                <a:latin typeface="Cambria" panose="02040503050406030204" pitchFamily="18" charset="0"/>
                <a:ea typeface="Cambria" panose="02040503050406030204" pitchFamily="18" charset="0"/>
              </a:rPr>
              <a:t>menaxheri i kontratës, menaxhimi i kontratës, përveç kompetencës për të ndryshuar apo ndërprerë, do të kalojë nga Departamenti i Prokurimit të Menaxheri i Kontratës. </a:t>
            </a:r>
            <a:endParaRPr lang="sq-AL" sz="2000" dirty="0" smtClean="0">
              <a:latin typeface="Cambria" panose="02040503050406030204" pitchFamily="18" charset="0"/>
              <a:ea typeface="Cambria" panose="02040503050406030204" pitchFamily="18" charset="0"/>
            </a:endParaRPr>
          </a:p>
          <a:p>
            <a:r>
              <a:rPr lang="sq-AL" sz="2000" dirty="0" smtClean="0">
                <a:solidFill>
                  <a:srgbClr val="FF0000"/>
                </a:solidFill>
                <a:latin typeface="Cambria" panose="02040503050406030204" pitchFamily="18" charset="0"/>
                <a:ea typeface="Cambria" panose="02040503050406030204" pitchFamily="18" charset="0"/>
              </a:rPr>
              <a:t>Në </a:t>
            </a:r>
            <a:r>
              <a:rPr lang="sq-AL" sz="2000" dirty="0">
                <a:solidFill>
                  <a:srgbClr val="FF0000"/>
                </a:solidFill>
                <a:latin typeface="Cambria" panose="02040503050406030204" pitchFamily="18" charset="0"/>
                <a:ea typeface="Cambria" panose="02040503050406030204" pitchFamily="18" charset="0"/>
              </a:rPr>
              <a:t>rast të ndryshimit ose ndërprerjes së kontratës, procesi i ngarkimit të dokumenteve mbi vendimin e </a:t>
            </a:r>
            <a:r>
              <a:rPr lang="sq-AL" sz="2000" dirty="0" err="1">
                <a:solidFill>
                  <a:srgbClr val="FF0000"/>
                </a:solidFill>
                <a:latin typeface="Cambria" panose="02040503050406030204" pitchFamily="18" charset="0"/>
                <a:ea typeface="Cambria" panose="02040503050406030204" pitchFamily="18" charset="0"/>
              </a:rPr>
              <a:t>plotëfuqishëm</a:t>
            </a:r>
            <a:r>
              <a:rPr lang="sq-AL" sz="2000" dirty="0">
                <a:solidFill>
                  <a:srgbClr val="FF0000"/>
                </a:solidFill>
                <a:latin typeface="Cambria" panose="02040503050406030204" pitchFamily="18" charset="0"/>
                <a:ea typeface="Cambria" panose="02040503050406030204" pitchFamily="18" charset="0"/>
              </a:rPr>
              <a:t> për ndryshim ose ndërprerje ( me të cilat njoftohet kontraktuesi) në sistem të prokurimit elektronik do të bëhet nga menaxheri i kontratës</a:t>
            </a:r>
            <a:r>
              <a:rPr lang="sq-AL" sz="2000" dirty="0" smtClean="0">
                <a:solidFill>
                  <a:srgbClr val="FF0000"/>
                </a:solidFill>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553200"/>
            <a:ext cx="4038600" cy="381000"/>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35764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a:solidFill>
                  <a:srgbClr val="002060"/>
                </a:solidFill>
              </a:rPr>
              <a:t>Menaxhimi i kontratës  për mes platformës – e prokurimit </a:t>
            </a:r>
            <a:endParaRPr lang="sq-AL" sz="2800" dirty="0"/>
          </a:p>
        </p:txBody>
      </p:sp>
      <p:sp>
        <p:nvSpPr>
          <p:cNvPr id="3" name="Content Placeholder 2"/>
          <p:cNvSpPr>
            <a:spLocks noGrp="1"/>
          </p:cNvSpPr>
          <p:nvPr>
            <p:ph idx="1"/>
          </p:nvPr>
        </p:nvSpPr>
        <p:spPr>
          <a:xfrm>
            <a:off x="0" y="838200"/>
            <a:ext cx="8686800" cy="5715000"/>
          </a:xfrm>
        </p:spPr>
        <p:txBody>
          <a:bodyPr/>
          <a:lstStyle/>
          <a:p>
            <a:r>
              <a:rPr lang="sq-AL" sz="2000" dirty="0" smtClean="0">
                <a:latin typeface="Cambria" panose="02040503050406030204" pitchFamily="18" charset="0"/>
                <a:ea typeface="Cambria" panose="02040503050406030204" pitchFamily="18" charset="0"/>
              </a:rPr>
              <a:t>Pas </a:t>
            </a:r>
            <a:r>
              <a:rPr lang="sq-AL" sz="2000" dirty="0">
                <a:latin typeface="Cambria" panose="02040503050406030204" pitchFamily="18" charset="0"/>
                <a:ea typeface="Cambria" panose="02040503050406030204" pitchFamily="18" charset="0"/>
              </a:rPr>
              <a:t>pranimit të njoftimit për emërim si menaxher i kontratës, menaxheri i kontratës duhet të kyçet në sistem të prokurimit elektronik dhe duhet të filloj me fazat e menaxhimit të kontratës nëpërmjet funksioneve për menaxhim të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Si </a:t>
            </a:r>
            <a:r>
              <a:rPr lang="sq-AL" sz="2000" dirty="0">
                <a:latin typeface="Cambria" panose="02040503050406030204" pitchFamily="18" charset="0"/>
                <a:ea typeface="Cambria" panose="02040503050406030204" pitchFamily="18" charset="0"/>
              </a:rPr>
              <a:t>fazë e parë menaxheri i kontratës duhet do të përgatis dhe krijoj një plan për menaxhimin e kontratës, duke përdorur funksionin “ Fillimi/mobilizimi i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Plani </a:t>
            </a:r>
            <a:r>
              <a:rPr lang="sq-AL" sz="2000" dirty="0">
                <a:latin typeface="Cambria" panose="02040503050406030204" pitchFamily="18" charset="0"/>
                <a:ea typeface="Cambria" panose="02040503050406030204" pitchFamily="18" charset="0"/>
              </a:rPr>
              <a:t>i menaxhimit të kontratës do të krijohet nga sistemi i prokurimit elektronik dhe duhet të përgatitet për të gjitha kontratat me vlere të madhe, të mesme dhe të vogël</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Plani </a:t>
            </a:r>
            <a:r>
              <a:rPr lang="sq-AL" sz="2000" dirty="0">
                <a:latin typeface="Cambria" panose="02040503050406030204" pitchFamily="18" charset="0"/>
                <a:ea typeface="Cambria" panose="02040503050406030204" pitchFamily="18" charset="0"/>
              </a:rPr>
              <a:t>për menaxhimin e kontratës do të përgatitet para fillimit të zbatimit të kontratës dhe me pajtimin e palëve të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Kjo </a:t>
            </a:r>
            <a:r>
              <a:rPr lang="sq-AL" sz="2000" dirty="0">
                <a:latin typeface="Cambria" panose="02040503050406030204" pitchFamily="18" charset="0"/>
                <a:ea typeface="Cambria" panose="02040503050406030204" pitchFamily="18" charset="0"/>
              </a:rPr>
              <a:t>do të dokumentohet me nënshkrimet e të dy palëve, përkatësisht të Menaxherit të Kontratës nga ana e AK dhe menaxherit të kontratës nga ana e Operatorit Ekonomik</a:t>
            </a:r>
            <a:r>
              <a:rPr lang="sq-AL" sz="2000" dirty="0" smtClean="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2590800" y="6492875"/>
            <a:ext cx="4191000" cy="365125"/>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9784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654" y="0"/>
            <a:ext cx="8229600" cy="685800"/>
          </a:xfrm>
        </p:spPr>
        <p:txBody>
          <a:bodyPr/>
          <a:lstStyle/>
          <a:p>
            <a:r>
              <a:rPr lang="sq-AL" sz="2800" b="1" dirty="0">
                <a:solidFill>
                  <a:srgbClr val="002060"/>
                </a:solidFill>
              </a:rPr>
              <a:t>Menaxhimi i kontratës  për mes platformës – e prokurimit </a:t>
            </a:r>
            <a:endParaRPr lang="sq-AL" sz="2800" dirty="0"/>
          </a:p>
        </p:txBody>
      </p:sp>
      <p:sp>
        <p:nvSpPr>
          <p:cNvPr id="3" name="Content Placeholder 2"/>
          <p:cNvSpPr>
            <a:spLocks noGrp="1"/>
          </p:cNvSpPr>
          <p:nvPr>
            <p:ph idx="1"/>
          </p:nvPr>
        </p:nvSpPr>
        <p:spPr>
          <a:xfrm>
            <a:off x="0" y="990600"/>
            <a:ext cx="9144000" cy="5135563"/>
          </a:xfrm>
        </p:spPr>
        <p:txBody>
          <a:bodyPr/>
          <a:lstStyle/>
          <a:p>
            <a:r>
              <a:rPr lang="sq-AL" sz="2000" dirty="0">
                <a:latin typeface="Cambria" panose="02040503050406030204" pitchFamily="18" charset="0"/>
                <a:ea typeface="Cambria" panose="02040503050406030204" pitchFamily="18" charset="0"/>
              </a:rPr>
              <a:t>Pas aprovimit dhe nënshkrimit të Planit për menaxhim të kontratës, i </a:t>
            </a:r>
            <a:r>
              <a:rPr lang="sq-AL" sz="2000" dirty="0" smtClean="0">
                <a:latin typeface="Cambria" panose="02040503050406030204" pitchFamily="18" charset="0"/>
                <a:ea typeface="Cambria" panose="02040503050406030204" pitchFamily="18" charset="0"/>
              </a:rPr>
              <a:t>njëjti </a:t>
            </a:r>
            <a:r>
              <a:rPr lang="sq-AL" sz="2000" dirty="0">
                <a:latin typeface="Cambria" panose="02040503050406030204" pitchFamily="18" charset="0"/>
                <a:ea typeface="Cambria" panose="02040503050406030204" pitchFamily="18" charset="0"/>
              </a:rPr>
              <a:t>plan do të jetë në dispozicion për shkarkim nga ana departamentit të prokurimit.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Pasi </a:t>
            </a:r>
            <a:r>
              <a:rPr lang="sq-AL" sz="2000" dirty="0">
                <a:latin typeface="Cambria" panose="02040503050406030204" pitchFamily="18" charset="0"/>
                <a:ea typeface="Cambria" panose="02040503050406030204" pitchFamily="18" charset="0"/>
              </a:rPr>
              <a:t>Zyrtari Përgjegjës i Prokurimit shkarkon dhe rishikon planin për menaxhimin e kontratës, Menaxheri i Kontratës do t’i lëshojë Operatorit Ekonomik: </a:t>
            </a:r>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Letrën e fillimit të punëve, në rastin e kontratës për pune</a:t>
            </a:r>
            <a:r>
              <a:rPr lang="sq-AL" sz="2000" dirty="0" smtClean="0">
                <a:latin typeface="Cambria" panose="02040503050406030204" pitchFamily="18" charset="0"/>
                <a:ea typeface="Cambria" panose="02040503050406030204" pitchFamily="18" charset="0"/>
              </a:rPr>
              <a:t>;</a:t>
            </a:r>
          </a:p>
          <a:p>
            <a:pPr lvl="1"/>
            <a:r>
              <a:rPr lang="sq-AL" sz="2000" dirty="0" smtClean="0">
                <a:latin typeface="Cambria" panose="02040503050406030204" pitchFamily="18" charset="0"/>
                <a:ea typeface="Cambria" panose="02040503050406030204" pitchFamily="18" charset="0"/>
              </a:rPr>
              <a:t>Letrën </a:t>
            </a:r>
            <a:r>
              <a:rPr lang="sq-AL" sz="2000" dirty="0">
                <a:latin typeface="Cambria" panose="02040503050406030204" pitchFamily="18" charset="0"/>
                <a:ea typeface="Cambria" panose="02040503050406030204" pitchFamily="18" charset="0"/>
              </a:rPr>
              <a:t>e njoftimit, në rast të kontratës për shërbime; dhe </a:t>
            </a:r>
            <a:endParaRPr lang="sq-AL" sz="2000" dirty="0" smtClean="0">
              <a:latin typeface="Cambria" panose="02040503050406030204" pitchFamily="18" charset="0"/>
              <a:ea typeface="Cambria" panose="02040503050406030204" pitchFamily="18" charset="0"/>
            </a:endParaRPr>
          </a:p>
          <a:p>
            <a:pPr lvl="1"/>
            <a:r>
              <a:rPr lang="sq-AL" sz="2000" dirty="0" smtClean="0">
                <a:latin typeface="Cambria" panose="02040503050406030204" pitchFamily="18" charset="0"/>
                <a:ea typeface="Cambria" panose="02040503050406030204" pitchFamily="18" charset="0"/>
              </a:rPr>
              <a:t>Flete </a:t>
            </a:r>
            <a:r>
              <a:rPr lang="sq-AL" sz="2000" dirty="0">
                <a:latin typeface="Cambria" panose="02040503050406030204" pitchFamily="18" charset="0"/>
                <a:ea typeface="Cambria" panose="02040503050406030204" pitchFamily="18" charset="0"/>
              </a:rPr>
              <a:t>porosinë, në rast të kontratës për furnizime</a:t>
            </a:r>
            <a:r>
              <a:rPr lang="sq-AL" sz="2000" dirty="0" smtClean="0">
                <a:latin typeface="Cambria" panose="02040503050406030204" pitchFamily="18" charset="0"/>
                <a:ea typeface="Cambria" panose="02040503050406030204" pitchFamily="18" charset="0"/>
              </a:rPr>
              <a:t>.</a:t>
            </a:r>
          </a:p>
          <a:p>
            <a:pPr lvl="1"/>
            <a:endParaRPr lang="sq-AL"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Menaxheri </a:t>
            </a:r>
            <a:r>
              <a:rPr lang="sq-AL" sz="2000" dirty="0">
                <a:latin typeface="Cambria" panose="02040503050406030204" pitchFamily="18" charset="0"/>
                <a:ea typeface="Cambria" panose="02040503050406030204" pitchFamily="18" charset="0"/>
              </a:rPr>
              <a:t>i Projektit do ta pajis Zyrtarin përgjegjës të Prokurimit me një kopje të dokumentit </a:t>
            </a:r>
            <a:r>
              <a:rPr lang="sq-AL" sz="2000" dirty="0" smtClean="0">
                <a:latin typeface="Cambria" panose="02040503050406030204" pitchFamily="18" charset="0"/>
                <a:ea typeface="Cambria" panose="02040503050406030204" pitchFamily="18" charset="0"/>
              </a:rPr>
              <a:t>të përmendur, që </a:t>
            </a:r>
            <a:r>
              <a:rPr lang="sq-AL" sz="2000" dirty="0">
                <a:latin typeface="Cambria" panose="02040503050406030204" pitchFamily="18" charset="0"/>
                <a:ea typeface="Cambria" panose="02040503050406030204" pitchFamily="18" charset="0"/>
              </a:rPr>
              <a:t>do të bëhet pjesë përbërëse e kontratës. </a:t>
            </a: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114530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Procesi për menaxhimin e kontratës </a:t>
            </a:r>
            <a:r>
              <a:rPr lang="en-GB" sz="2800" b="1" dirty="0" smtClean="0">
                <a:solidFill>
                  <a:srgbClr val="002060"/>
                </a:solidFill>
                <a:latin typeface="Cambria" panose="02040503050406030204" pitchFamily="18" charset="0"/>
                <a:ea typeface="Cambria" panose="02040503050406030204" pitchFamily="18" charset="0"/>
              </a:rPr>
              <a:t/>
            </a:r>
            <a:br>
              <a:rPr lang="en-GB" sz="2800" b="1" dirty="0" smtClean="0">
                <a:solidFill>
                  <a:srgbClr val="002060"/>
                </a:solidFill>
                <a:latin typeface="Cambria" panose="02040503050406030204" pitchFamily="18" charset="0"/>
                <a:ea typeface="Cambria" panose="02040503050406030204" pitchFamily="18" charset="0"/>
              </a:rPr>
            </a:b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2954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sq-AL" sz="2000" b="1" i="1" dirty="0" smtClean="0">
                <a:solidFill>
                  <a:srgbClr val="002060"/>
                </a:solidFill>
                <a:latin typeface="Cambria" panose="02040503050406030204" pitchFamily="18" charset="0"/>
                <a:ea typeface="Cambria" panose="02040503050406030204" pitchFamily="18" charset="0"/>
              </a:rPr>
              <a:t>Emërimi i Menaxherit të Projektit</a:t>
            </a:r>
          </a:p>
          <a:p>
            <a:pPr>
              <a:buNone/>
            </a:pP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ZKA do ta emërojë një anëtar të personelit nga Njësia Kërkuese, me shkathtësi dhe përvojë të duhur.</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Ku është e përshtatshme, ZKA mund të emërojë një anëtar të personelit nga një departament tjetër si Menaxher të Projektit.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Një kontratë me vlerë të madhe që është komplekse ose është pjesë e një projekti më të madh, mund t’i jepet një </a:t>
            </a:r>
            <a:r>
              <a:rPr lang="sq-AL" sz="2000" i="1" dirty="0" smtClean="0">
                <a:latin typeface="Cambria" panose="02040503050406030204" pitchFamily="18" charset="0"/>
                <a:ea typeface="Cambria" panose="02040503050406030204" pitchFamily="18" charset="0"/>
              </a:rPr>
              <a:t>Ekipi për Menaxhimin e Kontratës</a:t>
            </a:r>
            <a:endParaRPr lang="en-US" sz="2000" i="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 mund të menaxhohet nga </a:t>
            </a:r>
            <a:r>
              <a:rPr lang="sq-AL" sz="2000" b="1" dirty="0" smtClean="0">
                <a:latin typeface="Cambria" panose="02040503050406030204" pitchFamily="18" charset="0"/>
                <a:ea typeface="Cambria" panose="02040503050406030204" pitchFamily="18" charset="0"/>
              </a:rPr>
              <a:t>një organ apo person jashtë </a:t>
            </a:r>
            <a:r>
              <a:rPr lang="en-US" sz="2000" b="1"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me kusht që Njësia Kërkuese mbikëqyr Menaxherin e jashtëm të Projektit.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Emërimi i organit apo personit të jashtëm do të bëhet duke përdorur </a:t>
            </a:r>
            <a:r>
              <a:rPr lang="sq-AL" sz="2000" b="1" dirty="0" smtClean="0">
                <a:latin typeface="Cambria" panose="02040503050406030204" pitchFamily="18" charset="0"/>
                <a:ea typeface="Cambria" panose="02040503050406030204" pitchFamily="18" charset="0"/>
              </a:rPr>
              <a:t>procedurat e përshtatshme të prokurimit për shërbime.</a:t>
            </a:r>
            <a:endParaRPr lang="en-GB" sz="2000" b="1" i="1"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22566</TotalTime>
  <Words>6634</Words>
  <Application>Microsoft Office PowerPoint</Application>
  <PresentationFormat>On-screen Show (4:3)</PresentationFormat>
  <Paragraphs>623</Paragraphs>
  <Slides>52</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52</vt:i4>
      </vt:variant>
    </vt:vector>
  </HeadingPairs>
  <TitlesOfParts>
    <vt:vector size="64" baseType="lpstr">
      <vt:lpstr>ＭＳ Ｐゴシック</vt:lpstr>
      <vt:lpstr>Agency FB</vt:lpstr>
      <vt:lpstr>Arial</vt:lpstr>
      <vt:lpstr>Calibri</vt:lpstr>
      <vt:lpstr>Cambria</vt:lpstr>
      <vt:lpstr>Courier New</vt:lpstr>
      <vt:lpstr>Garamond</vt:lpstr>
      <vt:lpstr>Times New Roman</vt:lpstr>
      <vt:lpstr>Verdana</vt:lpstr>
      <vt:lpstr>Wingdings</vt:lpstr>
      <vt:lpstr>Default Design</vt:lpstr>
      <vt:lpstr>1_Default Design</vt:lpstr>
      <vt:lpstr>PowerPoint Presentation</vt:lpstr>
      <vt:lpstr>OBJEKTIVAT</vt:lpstr>
      <vt:lpstr>Menaxhimi i Kontratës</vt:lpstr>
      <vt:lpstr>Menaxhimi i kontratës</vt:lpstr>
      <vt:lpstr>  Menaxhimi i kontratave në rolin e prokurimit publik</vt:lpstr>
      <vt:lpstr>Menaxhimi i kontratës  për mes platformës – e prokurimit </vt:lpstr>
      <vt:lpstr>Menaxhimi i kontratës  për mes platformës – e prokurimit </vt:lpstr>
      <vt:lpstr>Menaxhimi i kontratës  për mes platformës – e prokurimit </vt:lpstr>
      <vt:lpstr>Procesi për menaxhimin e kontratës  </vt:lpstr>
      <vt:lpstr>Funksionet e Menaxherit të Projektit janë:</vt:lpstr>
      <vt:lpstr>Funksionet e Menaxherit të Projektit janë: (2)</vt:lpstr>
      <vt:lpstr>Procesi për menaxhimin e kontratës </vt:lpstr>
      <vt:lpstr>Ndërprerja e kontratës</vt:lpstr>
      <vt:lpstr>Përmbledhja e shënimeve të menaxhimit të kontratës</vt:lpstr>
      <vt:lpstr>Takimi përurues ose fillestar</vt:lpstr>
      <vt:lpstr> Menaxhimi i vazhdueshëm i kontratës </vt:lpstr>
      <vt:lpstr>Regjistri i problemeve</vt:lpstr>
      <vt:lpstr>Furnizimi</vt:lpstr>
      <vt:lpstr> Transporti i posaçëm</vt:lpstr>
      <vt:lpstr>Pranimi i mallit   </vt:lpstr>
      <vt:lpstr>Inspektimi</vt:lpstr>
      <vt:lpstr>Magazinimi dhe kontrolli </vt:lpstr>
      <vt:lpstr> Hedhja/asgjësimi </vt:lpstr>
      <vt:lpstr>Përmbajtja  e kontratës</vt:lpstr>
      <vt:lpstr>Përmbajtja  e kontratës (2)</vt:lpstr>
      <vt:lpstr>PAJTUESHMËRIA ME SPECIFIKIMIN</vt:lpstr>
      <vt:lpstr>AFATET KOHORE</vt:lpstr>
      <vt:lpstr>ÇMIMI DHE PAGESA </vt:lpstr>
      <vt:lpstr> DËMTIMI DHE LËNDIMI </vt:lpstr>
      <vt:lpstr> “KLAUZOLAT STANDARDE”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ZGJIDHJA E MOSMARRËVESHJEVE </vt:lpstr>
      <vt:lpstr>Zgjidhja e mosmarrëveshjes  </vt:lpstr>
      <vt:lpstr>Negocimi</vt:lpstr>
      <vt:lpstr>Ndërmjetësimi </vt:lpstr>
      <vt:lpstr>Vendimi gjyqësor </vt:lpstr>
      <vt:lpstr>Çështje gjyqësore </vt:lpstr>
      <vt:lpstr>Avantazhet e ”gjykimit”</vt:lpstr>
      <vt:lpstr>Avantazhet e arbitrazhit kundrejt çështjes gjyqësore  </vt:lpstr>
      <vt:lpstr>Matja e performancës së kontratës</vt:lpstr>
      <vt:lpstr>Matja e performancës së kontratës </vt:lpstr>
      <vt:lpstr>Përfitimet/Kostot </vt:lpstr>
      <vt:lpstr>Cilësia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557</cp:revision>
  <cp:lastPrinted>1601-01-01T00:00:00Z</cp:lastPrinted>
  <dcterms:created xsi:type="dcterms:W3CDTF">1601-01-01T00:00:00Z</dcterms:created>
  <dcterms:modified xsi:type="dcterms:W3CDTF">2023-01-06T07:43:15Z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